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46" r:id="rId8"/>
    <p:sldMasterId id="2147484369" r:id="rId9"/>
    <p:sldMasterId id="2147484396" r:id="rId10"/>
    <p:sldMasterId id="2147484424" r:id="rId11"/>
    <p:sldMasterId id="2147484435" r:id="rId12"/>
    <p:sldMasterId id="2147484450" r:id="rId13"/>
    <p:sldMasterId id="2147484510" r:id="rId14"/>
  </p:sldMasterIdLst>
  <p:notesMasterIdLst>
    <p:notesMasterId r:id="rId48"/>
  </p:notesMasterIdLst>
  <p:handoutMasterIdLst>
    <p:handoutMasterId r:id="rId49"/>
  </p:handoutMasterIdLst>
  <p:sldIdLst>
    <p:sldId id="1439" r:id="rId15"/>
    <p:sldId id="1436" r:id="rId16"/>
    <p:sldId id="1437" r:id="rId17"/>
    <p:sldId id="1909" r:id="rId18"/>
    <p:sldId id="1972" r:id="rId19"/>
    <p:sldId id="1966" r:id="rId20"/>
    <p:sldId id="1973" r:id="rId21"/>
    <p:sldId id="1971" r:id="rId22"/>
    <p:sldId id="1970" r:id="rId23"/>
    <p:sldId id="1910" r:id="rId24"/>
    <p:sldId id="1443" r:id="rId25"/>
    <p:sldId id="1974" r:id="rId26"/>
    <p:sldId id="1397" r:id="rId27"/>
    <p:sldId id="1399" r:id="rId28"/>
    <p:sldId id="1401" r:id="rId29"/>
    <p:sldId id="1402" r:id="rId30"/>
    <p:sldId id="1403" r:id="rId31"/>
    <p:sldId id="1979" r:id="rId32"/>
    <p:sldId id="1975" r:id="rId33"/>
    <p:sldId id="1980" r:id="rId34"/>
    <p:sldId id="1976" r:id="rId35"/>
    <p:sldId id="1978" r:id="rId36"/>
    <p:sldId id="1977" r:id="rId37"/>
    <p:sldId id="1908" r:id="rId38"/>
    <p:sldId id="1907" r:id="rId39"/>
    <p:sldId id="1981" r:id="rId40"/>
    <p:sldId id="1982" r:id="rId41"/>
    <p:sldId id="1983" r:id="rId42"/>
    <p:sldId id="1985" r:id="rId43"/>
    <p:sldId id="1984" r:id="rId44"/>
    <p:sldId id="258" r:id="rId45"/>
    <p:sldId id="1986" r:id="rId46"/>
    <p:sldId id="1390"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439"/>
          </p14:sldIdLst>
        </p14:section>
        <p14:section name="Azure Overview" id="{F4ED66DF-9BA6-4DDB-91F1-717B67BC40E9}">
          <p14:sldIdLst>
            <p14:sldId id="1436"/>
            <p14:sldId id="1437"/>
          </p14:sldIdLst>
        </p14:section>
        <p14:section name="Azure Fundmentals" id="{DD84BC9E-E034-4EB8-A0B5-B97865B87912}">
          <p14:sldIdLst>
            <p14:sldId id="1909"/>
            <p14:sldId id="1972"/>
            <p14:sldId id="1966"/>
            <p14:sldId id="1973"/>
            <p14:sldId id="1971"/>
            <p14:sldId id="1970"/>
            <p14:sldId id="1910"/>
            <p14:sldId id="1443"/>
            <p14:sldId id="1974"/>
            <p14:sldId id="1397"/>
            <p14:sldId id="1399"/>
            <p14:sldId id="1401"/>
            <p14:sldId id="1402"/>
            <p14:sldId id="1403"/>
            <p14:sldId id="1979"/>
            <p14:sldId id="1975"/>
            <p14:sldId id="1980"/>
            <p14:sldId id="1976"/>
            <p14:sldId id="1978"/>
            <p14:sldId id="1977"/>
            <p14:sldId id="1908"/>
            <p14:sldId id="1907"/>
            <p14:sldId id="1981"/>
            <p14:sldId id="1982"/>
          </p14:sldIdLst>
        </p14:section>
        <p14:section name="Storage" id="{6552923A-64A3-4EB3-B619-FE160314423E}">
          <p14:sldIdLst>
            <p14:sldId id="1983"/>
            <p14:sldId id="1985"/>
            <p14:sldId id="1984"/>
            <p14:sldId id="258"/>
            <p14:sldId id="1986"/>
            <p14:sldId id="1390"/>
          </p14:sldIdLst>
        </p14:section>
        <p14:section name="End" id="{C0D04FC3-5E68-4221-82E4-6696E134F5BA}">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0078D7"/>
    <a:srgbClr val="00BCF2"/>
    <a:srgbClr val="BAD80A"/>
    <a:srgbClr val="72BFDF"/>
    <a:srgbClr val="0E744D"/>
    <a:srgbClr val="002050"/>
    <a:srgbClr val="1E1E1E"/>
    <a:srgbClr val="FFFFF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144" y="31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10/12/2023 3:36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10/12/2023 3:36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8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7004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10/12/2023 3:36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12527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99605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10/12/2023 3:36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10/12/2023 3:36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10/12/2023 3:36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10/12/2023 3:36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10/12/2023 3:36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10/12/2023 3:36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994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6761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serverless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422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10/12/2023 3:36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13205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84200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718043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136908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273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708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66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929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96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Azure Marchitecture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is a broad overview of the 140+ azure services we have available for customer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They are organized by Tools, Advanced workloads (PaaS), core infra (IaaS), and Azure Stack + hybrid.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is not a complete listing of all the of the services, but highlights some of the key/main areas that customers need.</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728743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10/12/2023 3:36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279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Q1: Can you share some of the benefits of the new disk sizes and why its relevant to customers?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 With the new disks size, the max single disk capacity is increased to 32TB along with performance target at 20,000 IOPS and 900 </a:t>
            </a:r>
            <a:r>
              <a:rPr lang="en-US" sz="1200" kern="1200" err="1">
                <a:solidFill>
                  <a:schemeClr val="tx1"/>
                </a:solidFill>
                <a:effectLst/>
                <a:latin typeface="+mn-lt"/>
                <a:ea typeface="+mn-ea"/>
                <a:cs typeface="+mn-cs"/>
              </a:rPr>
              <a:t>MBps</a:t>
            </a:r>
            <a:r>
              <a:rPr lang="en-US" sz="1200" kern="1200">
                <a:solidFill>
                  <a:schemeClr val="tx1"/>
                </a:solidFill>
                <a:effectLst/>
                <a:latin typeface="+mn-lt"/>
                <a:ea typeface="+mn-ea"/>
                <a:cs typeface="+mn-cs"/>
              </a:rPr>
              <a:t> on Premium Disks. It provide customers much better flexibility to scale their persistent disk storage independent of VM. Even the smallest VM can get up to 64TB disk space. Besides, this also simplify management experience by avoiding the need to stripe multiple disks to achieve larger capacity or high performance.</a:t>
            </a:r>
          </a:p>
          <a:p>
            <a:pPr>
              <a:spcAft>
                <a:spcPts val="0"/>
              </a:spcAft>
            </a:pPr>
            <a:endParaRPr lang="en-US"/>
          </a:p>
          <a:p>
            <a:pPr>
              <a:spcAft>
                <a:spcPts val="0"/>
              </a:spcAft>
            </a:pPr>
            <a:endParaRPr lang="en-US"/>
          </a:p>
          <a:p>
            <a:pPr>
              <a:spcAft>
                <a:spcPts val="0"/>
              </a:spcAft>
            </a:pPr>
            <a:endParaRPr lang="en-US"/>
          </a:p>
          <a:p>
            <a:pPr>
              <a:spcAft>
                <a:spcPts val="0"/>
              </a:spcAft>
            </a:pPr>
            <a:endParaRPr lang="en-US"/>
          </a:p>
          <a:p>
            <a:pPr>
              <a:spcAft>
                <a:spcPts val="0"/>
              </a:spcAft>
            </a:pPr>
            <a:r>
              <a:rPr lang="en-US"/>
              <a:t>99.999% availability and have consistently delivered enterprise-grade durability with an industry-leading zero-percent annualized failure rate. </a:t>
            </a:r>
          </a:p>
          <a:p>
            <a:pPr>
              <a:spcAft>
                <a:spcPts val="0"/>
              </a:spcAft>
            </a:pPr>
            <a:endParaRPr lang="en-US"/>
          </a:p>
          <a:p>
            <a:pPr>
              <a:spcAft>
                <a:spcPts val="0"/>
              </a:spcAft>
            </a:pPr>
            <a:r>
              <a:rPr lang="en-US" sz="900" b="1" kern="1200">
                <a:solidFill>
                  <a:schemeClr val="tx1"/>
                </a:solidFill>
                <a:effectLst/>
                <a:latin typeface="Segoe UI Light" pitchFamily="34" charset="0"/>
                <a:ea typeface="+mn-ea"/>
                <a:cs typeface="+mn-cs"/>
              </a:rPr>
              <a:t>Standard SSD:</a:t>
            </a:r>
            <a:r>
              <a:rPr lang="en-US"/>
              <a:t> Now GA. Low-cost storage with consistent latency for low-IOPS workloads. </a:t>
            </a:r>
            <a:endParaRPr lang="en-US">
              <a:cs typeface="Calibri"/>
            </a:endParaRPr>
          </a:p>
          <a:p>
            <a:pPr lvl="0">
              <a:spcAft>
                <a:spcPts val="0"/>
              </a:spcAft>
            </a:pPr>
            <a:r>
              <a:rPr lang="en-US" sz="900" kern="1200">
                <a:solidFill>
                  <a:schemeClr val="tx1"/>
                </a:solidFill>
                <a:effectLst/>
                <a:latin typeface="Segoe UI Light" pitchFamily="34" charset="0"/>
                <a:ea typeface="+mn-ea"/>
                <a:cs typeface="+mn-cs"/>
              </a:rPr>
              <a:t>Improve reliability and scalability for your applications.</a:t>
            </a:r>
          </a:p>
          <a:p>
            <a:pPr lvl="0">
              <a:spcAft>
                <a:spcPts val="0"/>
              </a:spcAft>
            </a:pPr>
            <a:endParaRPr lang="en-US" sz="900" kern="1200">
              <a:solidFill>
                <a:schemeClr val="tx1"/>
              </a:solidFill>
              <a:latin typeface="Segoe UI Light" pitchFamily="34" charset="0"/>
              <a:ea typeface="+mn-ea"/>
              <a:cs typeface="Calibri"/>
            </a:endParaRPr>
          </a:p>
          <a:p>
            <a:pPr lvl="0">
              <a:spcAft>
                <a:spcPts val="0"/>
              </a:spcAft>
            </a:pPr>
            <a:r>
              <a:rPr lang="en-US" sz="900" kern="1200">
                <a:solidFill>
                  <a:schemeClr val="tx1"/>
                </a:solidFill>
                <a:effectLst/>
                <a:latin typeface="Segoe UI Light" pitchFamily="34" charset="0"/>
                <a:ea typeface="+mn-ea"/>
                <a:cs typeface="+mn-cs"/>
              </a:rPr>
              <a:t>Deliver lower latency compared to Standard HDDs. web servers, low-IOPS application servers, lightly used enterprise applications, and dev/test scenarios. </a:t>
            </a:r>
          </a:p>
          <a:p>
            <a:pPr lvl="0">
              <a:spcAft>
                <a:spcPts val="0"/>
              </a:spcAft>
            </a:pPr>
            <a:endParaRPr lang="en-US"/>
          </a:p>
          <a:p>
            <a:pPr>
              <a:spcAft>
                <a:spcPts val="0"/>
              </a:spcAft>
            </a:pPr>
            <a:r>
              <a:rPr lang="en-US" b="1"/>
              <a:t>Premium</a:t>
            </a:r>
            <a:r>
              <a:rPr lang="en-US" sz="900" b="1" kern="1200">
                <a:solidFill>
                  <a:schemeClr val="tx1"/>
                </a:solidFill>
                <a:effectLst/>
                <a:latin typeface="Segoe UI Light" pitchFamily="34" charset="0"/>
                <a:ea typeface="+mn-ea"/>
                <a:cs typeface="+mn-cs"/>
              </a:rPr>
              <a:t> SSD:</a:t>
            </a:r>
            <a:r>
              <a:rPr lang="en-US" sz="900" kern="1200">
                <a:solidFill>
                  <a:schemeClr val="tx1"/>
                </a:solidFill>
                <a:effectLst/>
                <a:latin typeface="Segoe UI Light" pitchFamily="34" charset="0"/>
                <a:ea typeface="+mn-ea"/>
                <a:cs typeface="+mn-cs"/>
              </a:rPr>
              <a:t> High-performance disk storage for production workloads</a:t>
            </a:r>
          </a:p>
          <a:p>
            <a:pPr>
              <a:spcAft>
                <a:spcPts val="0"/>
              </a:spcAft>
            </a:pPr>
            <a:endParaRPr lang="en-US" sz="900" kern="1200">
              <a:solidFill>
                <a:schemeClr val="tx1"/>
              </a:solidFill>
              <a:latin typeface="Segoe UI Light" pitchFamily="34" charset="0"/>
              <a:ea typeface="+mn-ea"/>
              <a:cs typeface="Calibri"/>
            </a:endParaRPr>
          </a:p>
          <a:p>
            <a:pPr>
              <a:spcAft>
                <a:spcPts val="0"/>
              </a:spcAft>
            </a:pPr>
            <a:r>
              <a:rPr lang="en-US" b="1">
                <a:cs typeface="Calibri"/>
              </a:rPr>
              <a:t>ANNOUNCING</a:t>
            </a:r>
          </a:p>
          <a:p>
            <a:pPr>
              <a:spcAft>
                <a:spcPts val="0"/>
              </a:spcAft>
            </a:pPr>
            <a:r>
              <a:rPr lang="en-US" b="1">
                <a:cs typeface="Calibri"/>
              </a:rPr>
              <a:t>Ultra SSD:</a:t>
            </a:r>
            <a:r>
              <a:rPr lang="en-US">
                <a:cs typeface="Calibri"/>
              </a:rPr>
              <a:t> Larger size per disk. More IOPS per disk. More Bandwidth. All at amazingly fast latency. </a:t>
            </a:r>
            <a:endParaRPr lang="en-US" sz="900" kern="1200">
              <a:solidFill>
                <a:schemeClr val="tx1"/>
              </a:solidFill>
              <a:latin typeface="Segoe UI Light" pitchFamily="34" charset="0"/>
              <a:ea typeface="+mn-ea"/>
              <a:cs typeface="Calibri"/>
            </a:endParaRPr>
          </a:p>
          <a:p>
            <a:pPr>
              <a:spcAft>
                <a:spcPts val="0"/>
              </a:spcAft>
            </a:pPr>
            <a:r>
              <a:rPr lang="en-US" sz="900" kern="1200">
                <a:solidFill>
                  <a:schemeClr val="tx1"/>
                </a:solidFill>
                <a:effectLst/>
                <a:latin typeface="Segoe UI Light" pitchFamily="34" charset="0"/>
                <a:ea typeface="+mn-ea"/>
                <a:cs typeface="+mn-cs"/>
              </a:rPr>
              <a:t>Experience maximum disk throughput per virtual machine of up to 80,000 IOPS and 2,000 MB per second—and even faster with caching.</a:t>
            </a:r>
          </a:p>
          <a:p>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b="1" i="1" kern="1200">
                <a:solidFill>
                  <a:schemeClr val="tx1"/>
                </a:solidFill>
                <a:latin typeface="Segoe UI Light" pitchFamily="34" charset="0"/>
                <a:ea typeface="+mn-ea"/>
                <a:cs typeface="Calibri"/>
              </a:rPr>
              <a:t>INVITE</a:t>
            </a:r>
            <a:r>
              <a:rPr lang="en-US" sz="900" i="1" kern="1200">
                <a:solidFill>
                  <a:schemeClr val="tx1"/>
                </a:solidFill>
                <a:latin typeface="Segoe UI Light" pitchFamily="34" charset="0"/>
                <a:ea typeface="+mn-ea"/>
                <a:cs typeface="Calibri"/>
              </a:rPr>
              <a:t> Aung </a:t>
            </a:r>
            <a:r>
              <a:rPr lang="en-US" sz="900" i="1" kern="1200" err="1">
                <a:solidFill>
                  <a:schemeClr val="tx1"/>
                </a:solidFill>
                <a:latin typeface="Segoe UI Light" pitchFamily="34" charset="0"/>
                <a:ea typeface="+mn-ea"/>
                <a:cs typeface="Calibri"/>
              </a:rPr>
              <a:t>Oo</a:t>
            </a:r>
            <a:r>
              <a:rPr lang="en-US" sz="900" i="1" kern="1200">
                <a:solidFill>
                  <a:schemeClr val="tx1"/>
                </a:solidFill>
                <a:latin typeface="Segoe UI Light" pitchFamily="34" charset="0"/>
                <a:ea typeface="+mn-ea"/>
                <a:cs typeface="Calibri"/>
              </a:rPr>
              <a:t> on stage to demo Ultra SSD.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2018 Microsoft Corporation. All rights reserved. MICROSOFT MAKES NO WARRANTIES, EXPRESS, IMPLIED OR STATUTORY, AS TO THE INFORMATION IN THIS PRESENTATION.</a:t>
            </a: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846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345150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10/12/2023 3:36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217798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5502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67955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7984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64517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023591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3:36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14996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10/12/2023</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8758506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216362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7175605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4366960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30198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5384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43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1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3998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152712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2947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0926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598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285012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7746465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56921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3279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422610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1984839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68492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43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936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36027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5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135301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D95924-BB51-48E0-8B15-958CB38E3AA7}"/>
              </a:ext>
            </a:extLst>
          </p:cNvPr>
          <p:cNvSpPr/>
          <p:nvPr userDrawn="1"/>
        </p:nvSpPr>
        <p:spPr bwMode="auto">
          <a:xfrm rot="5400000" flipV="1">
            <a:off x="2714520" y="-2727430"/>
            <a:ext cx="6994525" cy="12449385"/>
          </a:xfrm>
          <a:prstGeom prst="rect">
            <a:avLst/>
          </a:prstGeom>
          <a:gradFill>
            <a:gsLst>
              <a:gs pos="0">
                <a:srgbClr val="000000">
                  <a:alpha val="20000"/>
                </a:srgbClr>
              </a:gs>
              <a:gs pos="26000">
                <a:srgbClr val="000000">
                  <a:alpha val="25000"/>
                </a:srgbClr>
              </a:gs>
              <a:gs pos="62000">
                <a:srgbClr val="000000">
                  <a:alpha val="0"/>
                </a:srgbClr>
              </a:gs>
            </a:gsLst>
            <a:lin ang="15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rgbClr val="D83B01">
              <a:alpha val="9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grpSp>
        <p:nvGrpSpPr>
          <p:cNvPr id="9" name="Group 8">
            <a:extLst>
              <a:ext uri="{FF2B5EF4-FFF2-40B4-BE49-F238E27FC236}">
                <a16:creationId xmlns:a16="http://schemas.microsoft.com/office/drawing/2014/main" id="{8C3ACC32-7BED-4834-B064-37026A6EF299}"/>
              </a:ext>
            </a:extLst>
          </p:cNvPr>
          <p:cNvGrpSpPr/>
          <p:nvPr userDrawn="1"/>
        </p:nvGrpSpPr>
        <p:grpSpPr>
          <a:xfrm>
            <a:off x="9870766" y="444080"/>
            <a:ext cx="2127249" cy="455612"/>
            <a:chOff x="9759951" y="481013"/>
            <a:chExt cx="2127249" cy="455612"/>
          </a:xfrm>
        </p:grpSpPr>
        <p:sp>
          <p:nvSpPr>
            <p:cNvPr id="10" name="AutoShape 3">
              <a:extLst>
                <a:ext uri="{FF2B5EF4-FFF2-40B4-BE49-F238E27FC236}">
                  <a16:creationId xmlns:a16="http://schemas.microsoft.com/office/drawing/2014/main" id="{D4B2A583-878B-4F92-9B57-5F9FA4239269}"/>
                </a:ext>
              </a:extLst>
            </p:cNvPr>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a:extLst>
                <a:ext uri="{FF2B5EF4-FFF2-40B4-BE49-F238E27FC236}">
                  <a16:creationId xmlns:a16="http://schemas.microsoft.com/office/drawing/2014/main" id="{B3272615-FA4F-4D55-9015-AABF2A253EF9}"/>
                </a:ext>
              </a:extLst>
            </p:cNvPr>
            <p:cNvGrpSpPr/>
            <p:nvPr userDrawn="1"/>
          </p:nvGrpSpPr>
          <p:grpSpPr>
            <a:xfrm>
              <a:off x="10352088" y="552450"/>
              <a:ext cx="1535112" cy="296862"/>
              <a:chOff x="10352088" y="552450"/>
              <a:chExt cx="1535112" cy="296862"/>
            </a:xfrm>
            <a:solidFill>
              <a:schemeClr val="bg1"/>
            </a:solidFill>
          </p:grpSpPr>
          <p:sp>
            <p:nvSpPr>
              <p:cNvPr id="17" name="Freeform 5">
                <a:extLst>
                  <a:ext uri="{FF2B5EF4-FFF2-40B4-BE49-F238E27FC236}">
                    <a16:creationId xmlns:a16="http://schemas.microsoft.com/office/drawing/2014/main" id="{328548BB-D520-4ABE-AC39-23E083C099D7}"/>
                  </a:ext>
                </a:extLst>
              </p:cNvPr>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Rectangle 6">
                <a:extLst>
                  <a:ext uri="{FF2B5EF4-FFF2-40B4-BE49-F238E27FC236}">
                    <a16:creationId xmlns:a16="http://schemas.microsoft.com/office/drawing/2014/main" id="{4734BDD9-E6B0-4CCB-A341-8FFF579091E3}"/>
                  </a:ext>
                </a:extLst>
              </p:cNvPr>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7">
                <a:extLst>
                  <a:ext uri="{FF2B5EF4-FFF2-40B4-BE49-F238E27FC236}">
                    <a16:creationId xmlns:a16="http://schemas.microsoft.com/office/drawing/2014/main" id="{9E9DE016-4E24-4539-97C8-8956B9E45D04}"/>
                  </a:ext>
                </a:extLst>
              </p:cNvPr>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8">
                <a:extLst>
                  <a:ext uri="{FF2B5EF4-FFF2-40B4-BE49-F238E27FC236}">
                    <a16:creationId xmlns:a16="http://schemas.microsoft.com/office/drawing/2014/main" id="{F9BD1085-4E64-4BC8-BC67-FF75E4321D33}"/>
                  </a:ext>
                </a:extLst>
              </p:cNvPr>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9">
                <a:extLst>
                  <a:ext uri="{FF2B5EF4-FFF2-40B4-BE49-F238E27FC236}">
                    <a16:creationId xmlns:a16="http://schemas.microsoft.com/office/drawing/2014/main" id="{6BE19BE2-1E7A-4F04-B006-C8525E180134}"/>
                  </a:ext>
                </a:extLst>
              </p:cNvPr>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0">
                <a:extLst>
                  <a:ext uri="{FF2B5EF4-FFF2-40B4-BE49-F238E27FC236}">
                    <a16:creationId xmlns:a16="http://schemas.microsoft.com/office/drawing/2014/main" id="{1617790B-8291-4BBC-B75C-15426B7A8CFC}"/>
                  </a:ext>
                </a:extLst>
              </p:cNvPr>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Freeform 11">
                <a:extLst>
                  <a:ext uri="{FF2B5EF4-FFF2-40B4-BE49-F238E27FC236}">
                    <a16:creationId xmlns:a16="http://schemas.microsoft.com/office/drawing/2014/main" id="{B36129A8-3DF3-43A9-AB8F-507299929FE4}"/>
                  </a:ext>
                </a:extLst>
              </p:cNvPr>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Freeform 12">
                <a:extLst>
                  <a:ext uri="{FF2B5EF4-FFF2-40B4-BE49-F238E27FC236}">
                    <a16:creationId xmlns:a16="http://schemas.microsoft.com/office/drawing/2014/main" id="{28AE4D27-F2CD-497F-82FB-7D801A9C5FFD}"/>
                  </a:ext>
                </a:extLst>
              </p:cNvPr>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Freeform 13">
                <a:extLst>
                  <a:ext uri="{FF2B5EF4-FFF2-40B4-BE49-F238E27FC236}">
                    <a16:creationId xmlns:a16="http://schemas.microsoft.com/office/drawing/2014/main" id="{0A2586C7-E063-4E27-895B-1E247031FB3D}"/>
                  </a:ext>
                </a:extLst>
              </p:cNvPr>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a:extLst>
                <a:ext uri="{FF2B5EF4-FFF2-40B4-BE49-F238E27FC236}">
                  <a16:creationId xmlns:a16="http://schemas.microsoft.com/office/drawing/2014/main" id="{FD684FE3-0BFD-4855-91CF-CADBC2EFC14E}"/>
                </a:ext>
              </a:extLst>
            </p:cNvPr>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5">
              <a:extLst>
                <a:ext uri="{FF2B5EF4-FFF2-40B4-BE49-F238E27FC236}">
                  <a16:creationId xmlns:a16="http://schemas.microsoft.com/office/drawing/2014/main" id="{0118DB7E-15ED-46D0-92D4-8A1282E26584}"/>
                </a:ext>
              </a:extLst>
            </p:cNvPr>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6">
              <a:extLst>
                <a:ext uri="{FF2B5EF4-FFF2-40B4-BE49-F238E27FC236}">
                  <a16:creationId xmlns:a16="http://schemas.microsoft.com/office/drawing/2014/main" id="{1A0A91C4-0363-4688-AB8A-B5E1550480B2}"/>
                </a:ext>
              </a:extLst>
            </p:cNvPr>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Rectangle 17">
              <a:extLst>
                <a:ext uri="{FF2B5EF4-FFF2-40B4-BE49-F238E27FC236}">
                  <a16:creationId xmlns:a16="http://schemas.microsoft.com/office/drawing/2014/main" id="{0153EC32-D008-4CDC-BF56-07A820E4C503}"/>
                </a:ext>
              </a:extLst>
            </p:cNvPr>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99912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952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03390914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Tree>
    <p:extLst>
      <p:ext uri="{BB962C8B-B14F-4D97-AF65-F5344CB8AC3E}">
        <p14:creationId xmlns:p14="http://schemas.microsoft.com/office/powerpoint/2010/main" val="40203708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9724899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01283227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9499436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52681190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0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10" name="Text Placeholder 9"/>
          <p:cNvSpPr>
            <a:spLocks noGrp="1"/>
          </p:cNvSpPr>
          <p:nvPr>
            <p:ph type="body" sz="quarter" idx="12" hasCustomPrompt="1"/>
          </p:nvPr>
        </p:nvSpPr>
        <p:spPr>
          <a:xfrm>
            <a:off x="0" y="1257443"/>
            <a:ext cx="12436475" cy="5737082"/>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64608191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11390069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922284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56044145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16508169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73362474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8323893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7611827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61851026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01257325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33113798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75805707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972092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5517365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67151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671520"/>
            <a:ext cx="4169782" cy="432300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53140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3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00868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892109"/>
            <a:ext cx="4169782" cy="5102416"/>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04536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2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853529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99509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12644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27164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20401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86762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658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260428885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229323990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322406456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122474911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Tree>
    <p:extLst>
      <p:ext uri="{BB962C8B-B14F-4D97-AF65-F5344CB8AC3E}">
        <p14:creationId xmlns:p14="http://schemas.microsoft.com/office/powerpoint/2010/main" val="334478464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42695009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4518589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68088452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76504169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3495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10/12/2023</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1147360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3670577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43808938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58445820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84312999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3148378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5878010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427625195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0264514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589807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52091024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D83B0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79719871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17861271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17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10/12/2023</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29733615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17412687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EFD700AF-103A-46D8-A04A-342538092EB9}"/>
              </a:ext>
            </a:extLst>
          </p:cNvPr>
          <p:cNvPicPr>
            <a:picLocks noChangeAspect="1"/>
          </p:cNvPicPr>
          <p:nvPr userDrawn="1"/>
        </p:nvPicPr>
        <p:blipFill>
          <a:blip r:embed="rId3"/>
          <a:stretch>
            <a:fillRect/>
          </a:stretch>
        </p:blipFill>
        <p:spPr>
          <a:xfrm>
            <a:off x="6044212" y="1563173"/>
            <a:ext cx="5780909" cy="3876272"/>
          </a:xfrm>
          <a:prstGeom prst="rect">
            <a:avLst/>
          </a:prstGeom>
        </p:spPr>
      </p:pic>
    </p:spTree>
    <p:extLst>
      <p:ext uri="{BB962C8B-B14F-4D97-AF65-F5344CB8AC3E}">
        <p14:creationId xmlns:p14="http://schemas.microsoft.com/office/powerpoint/2010/main" val="274476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56A699AD-1254-41E8-A7F5-15612D535A20}"/>
              </a:ext>
            </a:extLst>
          </p:cNvPr>
          <p:cNvPicPr>
            <a:picLocks noChangeAspect="1"/>
          </p:cNvPicPr>
          <p:nvPr userDrawn="1"/>
        </p:nvPicPr>
        <p:blipFill>
          <a:blip r:embed="rId3"/>
          <a:stretch>
            <a:fillRect/>
          </a:stretch>
        </p:blipFill>
        <p:spPr>
          <a:xfrm>
            <a:off x="6044212" y="1563173"/>
            <a:ext cx="5780909" cy="3876272"/>
          </a:xfrm>
          <a:prstGeom prst="rect">
            <a:avLst/>
          </a:prstGeom>
        </p:spPr>
      </p:pic>
    </p:spTree>
    <p:extLst>
      <p:ext uri="{BB962C8B-B14F-4D97-AF65-F5344CB8AC3E}">
        <p14:creationId xmlns:p14="http://schemas.microsoft.com/office/powerpoint/2010/main" val="3468522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432861" y="1"/>
            <a:ext cx="7003613" cy="70026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6044212" y="1563173"/>
            <a:ext cx="5780909" cy="3876272"/>
          </a:xfrm>
          <a:prstGeom prst="rect">
            <a:avLst/>
          </a:prstGeom>
        </p:spPr>
      </p:pic>
    </p:spTree>
    <p:extLst>
      <p:ext uri="{BB962C8B-B14F-4D97-AF65-F5344CB8AC3E}">
        <p14:creationId xmlns:p14="http://schemas.microsoft.com/office/powerpoint/2010/main" val="58472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19831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9371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81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9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26711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063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637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25138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0032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52755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892460" y="4427402"/>
            <a:ext cx="2932660" cy="1966436"/>
          </a:xfrm>
          <a:prstGeom prst="rect">
            <a:avLst/>
          </a:prstGeom>
        </p:spPr>
      </p:pic>
    </p:spTree>
    <p:extLst>
      <p:ext uri="{BB962C8B-B14F-4D97-AF65-F5344CB8AC3E}">
        <p14:creationId xmlns:p14="http://schemas.microsoft.com/office/powerpoint/2010/main" val="97944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57675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892460" y="4427402"/>
            <a:ext cx="2932660" cy="1966436"/>
          </a:xfrm>
          <a:prstGeom prst="rect">
            <a:avLst/>
          </a:prstGeom>
        </p:spPr>
      </p:pic>
    </p:spTree>
    <p:extLst>
      <p:ext uri="{BB962C8B-B14F-4D97-AF65-F5344CB8AC3E}">
        <p14:creationId xmlns:p14="http://schemas.microsoft.com/office/powerpoint/2010/main" val="4178475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9930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892460" y="4427402"/>
            <a:ext cx="2932660" cy="1966436"/>
          </a:xfrm>
          <a:prstGeom prst="rect">
            <a:avLst/>
          </a:prstGeom>
        </p:spPr>
      </p:pic>
    </p:spTree>
    <p:extLst>
      <p:ext uri="{BB962C8B-B14F-4D97-AF65-F5344CB8AC3E}">
        <p14:creationId xmlns:p14="http://schemas.microsoft.com/office/powerpoint/2010/main" val="3340561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361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707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855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6240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117370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2744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1535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5"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Microsoft Confidential - NDA</a:t>
            </a:r>
          </a:p>
        </p:txBody>
      </p:sp>
    </p:spTree>
    <p:extLst>
      <p:ext uri="{BB962C8B-B14F-4D97-AF65-F5344CB8AC3E}">
        <p14:creationId xmlns:p14="http://schemas.microsoft.com/office/powerpoint/2010/main" val="10622749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9" Type="http://schemas.openxmlformats.org/officeDocument/2006/relationships/slideLayout" Target="../slideLayouts/slideLayout247.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42" Type="http://schemas.openxmlformats.org/officeDocument/2006/relationships/slideLayout" Target="../slideLayouts/slideLayout250.xml"/><Relationship Id="rId47" Type="http://schemas.openxmlformats.org/officeDocument/2006/relationships/slideLayout" Target="../slideLayouts/slideLayout255.xml"/><Relationship Id="rId50" Type="http://schemas.openxmlformats.org/officeDocument/2006/relationships/slideLayout" Target="../slideLayouts/slideLayout258.xml"/><Relationship Id="rId55" Type="http://schemas.openxmlformats.org/officeDocument/2006/relationships/slideLayout" Target="../slideLayouts/slideLayout263.xml"/><Relationship Id="rId7" Type="http://schemas.openxmlformats.org/officeDocument/2006/relationships/slideLayout" Target="../slideLayouts/slideLayout21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9" Type="http://schemas.openxmlformats.org/officeDocument/2006/relationships/slideLayout" Target="../slideLayouts/slideLayout237.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slideLayout" Target="../slideLayouts/slideLayout245.xml"/><Relationship Id="rId40" Type="http://schemas.openxmlformats.org/officeDocument/2006/relationships/slideLayout" Target="../slideLayouts/slideLayout248.xml"/><Relationship Id="rId45" Type="http://schemas.openxmlformats.org/officeDocument/2006/relationships/slideLayout" Target="../slideLayouts/slideLayout253.xml"/><Relationship Id="rId53" Type="http://schemas.openxmlformats.org/officeDocument/2006/relationships/slideLayout" Target="../slideLayouts/slideLayout261.xml"/><Relationship Id="rId58" Type="http://schemas.openxmlformats.org/officeDocument/2006/relationships/theme" Target="../theme/theme10.xml"/><Relationship Id="rId5" Type="http://schemas.openxmlformats.org/officeDocument/2006/relationships/slideLayout" Target="../slideLayouts/slideLayout213.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43" Type="http://schemas.openxmlformats.org/officeDocument/2006/relationships/slideLayout" Target="../slideLayouts/slideLayout251.xml"/><Relationship Id="rId48" Type="http://schemas.openxmlformats.org/officeDocument/2006/relationships/slideLayout" Target="../slideLayouts/slideLayout256.xml"/><Relationship Id="rId56" Type="http://schemas.openxmlformats.org/officeDocument/2006/relationships/slideLayout" Target="../slideLayouts/slideLayout264.xml"/><Relationship Id="rId8" Type="http://schemas.openxmlformats.org/officeDocument/2006/relationships/slideLayout" Target="../slideLayouts/slideLayout216.xml"/><Relationship Id="rId51" Type="http://schemas.openxmlformats.org/officeDocument/2006/relationships/slideLayout" Target="../slideLayouts/slideLayout259.xml"/><Relationship Id="rId3" Type="http://schemas.openxmlformats.org/officeDocument/2006/relationships/slideLayout" Target="../slideLayouts/slideLayout211.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38" Type="http://schemas.openxmlformats.org/officeDocument/2006/relationships/slideLayout" Target="../slideLayouts/slideLayout246.xml"/><Relationship Id="rId46" Type="http://schemas.openxmlformats.org/officeDocument/2006/relationships/slideLayout" Target="../slideLayouts/slideLayout254.xml"/><Relationship Id="rId20" Type="http://schemas.openxmlformats.org/officeDocument/2006/relationships/slideLayout" Target="../slideLayouts/slideLayout228.xml"/><Relationship Id="rId41" Type="http://schemas.openxmlformats.org/officeDocument/2006/relationships/slideLayout" Target="../slideLayouts/slideLayout249.xml"/><Relationship Id="rId54" Type="http://schemas.openxmlformats.org/officeDocument/2006/relationships/slideLayout" Target="../slideLayouts/slideLayout262.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49" Type="http://schemas.openxmlformats.org/officeDocument/2006/relationships/slideLayout" Target="../slideLayouts/slideLayout257.xml"/><Relationship Id="rId57" Type="http://schemas.openxmlformats.org/officeDocument/2006/relationships/slideLayout" Target="../slideLayouts/slideLayout265.xml"/><Relationship Id="rId10" Type="http://schemas.openxmlformats.org/officeDocument/2006/relationships/slideLayout" Target="../slideLayouts/slideLayout218.xml"/><Relationship Id="rId31" Type="http://schemas.openxmlformats.org/officeDocument/2006/relationships/slideLayout" Target="../slideLayouts/slideLayout239.xml"/><Relationship Id="rId44" Type="http://schemas.openxmlformats.org/officeDocument/2006/relationships/slideLayout" Target="../slideLayouts/slideLayout252.xml"/><Relationship Id="rId52" Type="http://schemas.openxmlformats.org/officeDocument/2006/relationships/slideLayout" Target="../slideLayouts/slideLayout2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image" Target="../media/image30.emf"/><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theme" Target="../theme/theme11.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image" Target="../media/image1.png"/><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theme" Target="../theme/theme4.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8" Type="http://schemas.openxmlformats.org/officeDocument/2006/relationships/slideLayout" Target="../slideLayouts/slideLayout73.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20" Type="http://schemas.openxmlformats.org/officeDocument/2006/relationships/slideLayout" Target="../slideLayouts/slideLayout85.xml"/><Relationship Id="rId41"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1.png"/><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image" Target="../media/image1.png"/><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theme" Target="../theme/theme8.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theme" Target="../theme/theme9.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10/12/2023</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990713179"/>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7" r:id="rId17"/>
    <p:sldLayoutId id="2147484468" r:id="rId18"/>
    <p:sldLayoutId id="2147484469" r:id="rId19"/>
    <p:sldLayoutId id="2147484470" r:id="rId20"/>
    <p:sldLayoutId id="2147484471" r:id="rId21"/>
    <p:sldLayoutId id="2147484472" r:id="rId22"/>
    <p:sldLayoutId id="2147484473" r:id="rId23"/>
    <p:sldLayoutId id="2147484474" r:id="rId24"/>
    <p:sldLayoutId id="2147484475" r:id="rId25"/>
    <p:sldLayoutId id="2147484476" r:id="rId26"/>
    <p:sldLayoutId id="2147484477" r:id="rId27"/>
    <p:sldLayoutId id="2147484478" r:id="rId28"/>
    <p:sldLayoutId id="2147484479" r:id="rId29"/>
    <p:sldLayoutId id="2147484480" r:id="rId30"/>
    <p:sldLayoutId id="2147484481" r:id="rId31"/>
    <p:sldLayoutId id="2147484482" r:id="rId32"/>
    <p:sldLayoutId id="2147484483" r:id="rId33"/>
    <p:sldLayoutId id="2147484484" r:id="rId34"/>
    <p:sldLayoutId id="2147484485" r:id="rId35"/>
    <p:sldLayoutId id="2147484486" r:id="rId36"/>
    <p:sldLayoutId id="2147484487" r:id="rId37"/>
    <p:sldLayoutId id="2147484488" r:id="rId38"/>
    <p:sldLayoutId id="2147484489" r:id="rId39"/>
    <p:sldLayoutId id="2147484490" r:id="rId40"/>
    <p:sldLayoutId id="2147484491" r:id="rId41"/>
    <p:sldLayoutId id="2147484492" r:id="rId42"/>
    <p:sldLayoutId id="2147484493" r:id="rId43"/>
    <p:sldLayoutId id="2147484494" r:id="rId44"/>
    <p:sldLayoutId id="2147484495" r:id="rId45"/>
    <p:sldLayoutId id="2147484496" r:id="rId46"/>
    <p:sldLayoutId id="2147484497" r:id="rId47"/>
    <p:sldLayoutId id="2147484498" r:id="rId48"/>
    <p:sldLayoutId id="2147484499" r:id="rId49"/>
    <p:sldLayoutId id="2147484500" r:id="rId50"/>
    <p:sldLayoutId id="2147484501" r:id="rId51"/>
    <p:sldLayoutId id="2147484502" r:id="rId52"/>
    <p:sldLayoutId id="2147484503" r:id="rId53"/>
    <p:sldLayoutId id="2147484504" r:id="rId54"/>
    <p:sldLayoutId id="2147484505" r:id="rId55"/>
    <p:sldLayoutId id="2147484506" r:id="rId56"/>
    <p:sldLayoutId id="2147484507" r:id="rId5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402941"/>
      </p:ext>
    </p:extLst>
  </p:cSld>
  <p:clrMap bg1="lt1" tx1="dk1" bg2="lt2" tx2="dk2" accent1="accent1" accent2="accent2" accent3="accent3" accent4="accent4" accent5="accent5" accent6="accent6" hlink="hlink" folHlink="folHlink"/>
  <p:sldLayoutIdLst>
    <p:sldLayoutId id="2147484511" r:id="rId1"/>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 id="2147484523" r:id="rId13"/>
    <p:sldLayoutId id="2147484524" r:id="rId14"/>
    <p:sldLayoutId id="2147484525" r:id="rId15"/>
    <p:sldLayoutId id="2147484526" r:id="rId16"/>
    <p:sldLayoutId id="2147484527" r:id="rId17"/>
    <p:sldLayoutId id="2147484528" r:id="rId18"/>
    <p:sldLayoutId id="2147484529" r:id="rId19"/>
    <p:sldLayoutId id="2147484530" r:id="rId20"/>
    <p:sldLayoutId id="2147484531" r:id="rId21"/>
    <p:sldLayoutId id="2147484532" r:id="rId22"/>
    <p:sldLayoutId id="2147484533" r:id="rId23"/>
    <p:sldLayoutId id="2147484534" r:id="rId24"/>
    <p:sldLayoutId id="2147484535" r:id="rId25"/>
    <p:sldLayoutId id="2147484538" r:id="rId26"/>
    <p:sldLayoutId id="214748453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344"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83702"/>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508" r:id="rId11"/>
    <p:sldLayoutId id="2147484509" r:id="rId12"/>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799058"/>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191.xml"/><Relationship Id="rId5" Type="http://schemas.openxmlformats.org/officeDocument/2006/relationships/image" Target="../media/image37.png"/><Relationship Id="rId4" Type="http://schemas.openxmlformats.org/officeDocument/2006/relationships/image" Target="../media/image36.emf"/></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96.xml"/></Relationships>
</file>

<file path=ppt/slides/_rels/slide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195.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96.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46.sv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96.xml"/><Relationship Id="rId4" Type="http://schemas.openxmlformats.org/officeDocument/2006/relationships/hyperlink" Target="https://azurebootcamphol.azurewebsites.net/app/story/intro?experience_id=experience%3A%2F%2Fabc%2Fcloud-intern-boot-camp&amp;story_id=story%3A%2F%2Fabc%2Fstories%2Fibc-3-vne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96.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96.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bootcamphol.azurewebsites.net/app/story/intro?experience_id=experience%3A%2F%2Fabc%2Fcloud-intern-boot-camp&amp;story_id=story%3A%2F%2Fabc%2Fstories%2Fibc-4-sql-vm" TargetMode="External"/><Relationship Id="rId2" Type="http://schemas.openxmlformats.org/officeDocument/2006/relationships/notesSlide" Target="../notesSlides/notesSlide23.xml"/><Relationship Id="rId1" Type="http://schemas.openxmlformats.org/officeDocument/2006/relationships/slideLayout" Target="../slideLayouts/slideLayout196.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91.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91.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6.xml"/><Relationship Id="rId1" Type="http://schemas.openxmlformats.org/officeDocument/2006/relationships/slideLayout" Target="../slideLayouts/slideLayout291.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29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1.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9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1.xml"/></Relationships>
</file>

<file path=ppt/slides/_rels/slide31.xml.rels><?xml version="1.0" encoding="UTF-8" standalone="yes"?>
<Relationships xmlns="http://schemas.openxmlformats.org/package/2006/relationships"><Relationship Id="rId3" Type="http://schemas.openxmlformats.org/officeDocument/2006/relationships/hyperlink" Target="http://aka.ms/azuredisks" TargetMode="External"/><Relationship Id="rId2" Type="http://schemas.openxmlformats.org/officeDocument/2006/relationships/notesSlide" Target="../notesSlides/notesSlide31.xml"/><Relationship Id="rId1" Type="http://schemas.openxmlformats.org/officeDocument/2006/relationships/slideLayout" Target="../slideLayouts/slideLayout29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196.xml"/><Relationship Id="rId5" Type="http://schemas.openxmlformats.org/officeDocument/2006/relationships/image" Target="../media/image68.jpe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96.xml"/></Relationships>
</file>

<file path=ppt/slides/_rels/slide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5.xml"/><Relationship Id="rId1" Type="http://schemas.openxmlformats.org/officeDocument/2006/relationships/slideLayout" Target="../slideLayouts/slideLayout196.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96.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96.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96.xml"/></Relationships>
</file>

<file path=ppt/slides/_rels/slide9.xml.rels><?xml version="1.0" encoding="UTF-8" standalone="yes"?>
<Relationships xmlns="http://schemas.openxmlformats.org/package/2006/relationships"><Relationship Id="rId3" Type="http://schemas.openxmlformats.org/officeDocument/2006/relationships/hyperlink" Target="https://azurebootcamphol.azurewebsites.net/app/story/intro?experience_id=experience%3A%2F%2Fabc%2Fcloud-intern-boot-camp&amp;story_id=story%3A%2F%2Fabc%2Fstories%2Fibc-2-resource-group" TargetMode="External"/><Relationship Id="rId2" Type="http://schemas.openxmlformats.org/officeDocument/2006/relationships/notesSlide" Target="../notesSlides/notesSlide9.xml"/><Relationship Id="rId1" Type="http://schemas.openxmlformats.org/officeDocument/2006/relationships/slideLayout" Target="../slideLayouts/slideLayout196.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11" name="Rectangle 10"/>
          <p:cNvSpPr/>
          <p:nvPr/>
        </p:nvSpPr>
        <p:spPr bwMode="auto">
          <a:xfrm flipH="1">
            <a:off x="880" y="-2"/>
            <a:ext cx="12456917" cy="7002566"/>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p:cNvSpPr txBox="1">
            <a:spLocks/>
          </p:cNvSpPr>
          <p:nvPr/>
        </p:nvSpPr>
        <p:spPr bwMode="ltGray">
          <a:xfrm>
            <a:off x="6161716" y="2652467"/>
            <a:ext cx="5101059" cy="1324056"/>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defTabSz="932563">
              <a:lnSpc>
                <a:spcPts val="8608"/>
              </a:lnSpc>
              <a:defRPr/>
            </a:pPr>
            <a:r>
              <a:rPr lang="en-US" sz="3468" b="1" spc="-102">
                <a:solidFill>
                  <a:srgbClr val="FFFFFF"/>
                </a:solidFill>
                <a:latin typeface="Segoe UI"/>
              </a:rPr>
              <a:t>EiC Azure 101 Workshop</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9918" y="2922699"/>
            <a:ext cx="2769401" cy="975005"/>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708981" y="6133051"/>
            <a:ext cx="1354586" cy="498275"/>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018B39-4583-4E82-B9CF-C242591F468C}"/>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BF24419-3875-4723-89BF-4C30685E3D05}"/>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Resource Manager</a:t>
            </a:r>
          </a:p>
        </p:txBody>
      </p:sp>
      <p:sp>
        <p:nvSpPr>
          <p:cNvPr id="10" name="Rectangle 9">
            <a:extLst>
              <a:ext uri="{FF2B5EF4-FFF2-40B4-BE49-F238E27FC236}">
                <a16:creationId xmlns:a16="http://schemas.microsoft.com/office/drawing/2014/main" id="{0BD4BEE5-F2C6-46C6-ACF4-9C5FB74A1C14}"/>
              </a:ext>
            </a:extLst>
          </p:cNvPr>
          <p:cNvSpPr/>
          <p:nvPr/>
        </p:nvSpPr>
        <p:spPr>
          <a:xfrm>
            <a:off x="359884" y="2617816"/>
            <a:ext cx="6217356" cy="2687407"/>
          </a:xfrm>
          <a:prstGeom prst="rect">
            <a:avLst/>
          </a:prstGeom>
        </p:spPr>
        <p:txBody>
          <a:bodyPr>
            <a:spAutoFit/>
          </a:bodyPr>
          <a:lstStyle/>
          <a:p>
            <a:r>
              <a:rPr lang="en-GB" sz="1836"/>
              <a:t>Azure Resource Manager is a management layer in which resource groups and all the resources within it are created, configured, managed, and deleted. </a:t>
            </a:r>
          </a:p>
          <a:p>
            <a:endParaRPr lang="en-GB" sz="1836"/>
          </a:p>
          <a:p>
            <a:r>
              <a:rPr lang="en-GB" sz="1836" b="1"/>
              <a:t>With Azure Resource Manager, you can:</a:t>
            </a:r>
          </a:p>
          <a:p>
            <a:endParaRPr lang="en-GB" sz="1836"/>
          </a:p>
          <a:p>
            <a:pPr marL="816022" lvl="1" indent="-349724">
              <a:buFont typeface="+mj-lt"/>
              <a:buAutoNum type="arabicPeriod"/>
            </a:pPr>
            <a:r>
              <a:rPr lang="en-GB" sz="1836"/>
              <a:t>Deploy application resources</a:t>
            </a:r>
          </a:p>
          <a:p>
            <a:pPr marL="816022" lvl="1" indent="-349724">
              <a:buFont typeface="+mj-lt"/>
              <a:buAutoNum type="arabicPeriod"/>
            </a:pPr>
            <a:r>
              <a:rPr lang="en-GB" sz="1836"/>
              <a:t>Organize resources</a:t>
            </a:r>
          </a:p>
          <a:p>
            <a:pPr marL="816022" lvl="1" indent="-349724">
              <a:buFont typeface="+mj-lt"/>
              <a:buAutoNum type="arabicPeriod"/>
            </a:pPr>
            <a:r>
              <a:rPr lang="en-GB" sz="1836"/>
              <a:t>Control access and resources</a:t>
            </a:r>
          </a:p>
        </p:txBody>
      </p:sp>
      <p:sp>
        <p:nvSpPr>
          <p:cNvPr id="11" name="Rectangle 10">
            <a:extLst>
              <a:ext uri="{FF2B5EF4-FFF2-40B4-BE49-F238E27FC236}">
                <a16:creationId xmlns:a16="http://schemas.microsoft.com/office/drawing/2014/main" id="{EDDC16B0-C20B-4128-92EC-43FC7C6B7FC9}"/>
              </a:ext>
            </a:extLst>
          </p:cNvPr>
          <p:cNvSpPr/>
          <p:nvPr/>
        </p:nvSpPr>
        <p:spPr>
          <a:xfrm>
            <a:off x="6984376" y="2780270"/>
            <a:ext cx="5164416" cy="2111133"/>
          </a:xfrm>
          <a:prstGeom prst="rect">
            <a:avLst/>
          </a:prstGeom>
        </p:spPr>
        <p:txBody>
          <a:bodyPr wrap="square">
            <a:spAutoFit/>
          </a:bodyPr>
          <a:lstStyle/>
          <a:p>
            <a:r>
              <a:rPr lang="en-GB" sz="1836"/>
              <a:t>Azure Resource Manager, provides a consistent management layer that allows you to automate deployment and configuration of resources using different automation and scripting tools, such as Azure PowerShell, Azure Command-Line Interface, Azure portal, REST API, and client software development kits (SDKs).</a:t>
            </a:r>
          </a:p>
        </p:txBody>
      </p:sp>
      <p:grpSp>
        <p:nvGrpSpPr>
          <p:cNvPr id="2" name="Group 1">
            <a:extLst>
              <a:ext uri="{FF2B5EF4-FFF2-40B4-BE49-F238E27FC236}">
                <a16:creationId xmlns:a16="http://schemas.microsoft.com/office/drawing/2014/main" id="{D705BE44-4F00-A928-C4DC-FB7894F27F34}"/>
              </a:ext>
            </a:extLst>
          </p:cNvPr>
          <p:cNvGrpSpPr/>
          <p:nvPr/>
        </p:nvGrpSpPr>
        <p:grpSpPr>
          <a:xfrm>
            <a:off x="7023561" y="1481038"/>
            <a:ext cx="4667284" cy="5334000"/>
            <a:chOff x="7082333" y="1481038"/>
            <a:chExt cx="4667284" cy="5334000"/>
          </a:xfrm>
        </p:grpSpPr>
        <p:grpSp>
          <p:nvGrpSpPr>
            <p:cNvPr id="3" name="Group 2">
              <a:extLst>
                <a:ext uri="{FF2B5EF4-FFF2-40B4-BE49-F238E27FC236}">
                  <a16:creationId xmlns:a16="http://schemas.microsoft.com/office/drawing/2014/main" id="{D5B3DFA6-3D10-1417-731B-8575C79C8E95}"/>
                </a:ext>
              </a:extLst>
            </p:cNvPr>
            <p:cNvGrpSpPr/>
            <p:nvPr/>
          </p:nvGrpSpPr>
          <p:grpSpPr>
            <a:xfrm>
              <a:off x="7082333" y="1481038"/>
              <a:ext cx="4419600" cy="2286000"/>
              <a:chOff x="6599237" y="4183062"/>
              <a:chExt cx="4419600" cy="2286000"/>
            </a:xfrm>
            <a:solidFill>
              <a:srgbClr val="505050">
                <a:lumMod val="40000"/>
                <a:lumOff val="60000"/>
              </a:srgbClr>
            </a:solidFill>
          </p:grpSpPr>
          <p:sp>
            <p:nvSpPr>
              <p:cNvPr id="8" name="Scroll: Vertical 7">
                <a:extLst>
                  <a:ext uri="{FF2B5EF4-FFF2-40B4-BE49-F238E27FC236}">
                    <a16:creationId xmlns:a16="http://schemas.microsoft.com/office/drawing/2014/main" id="{D0B24F01-AF49-4FB8-1479-0983B3E84021}"/>
                  </a:ext>
                </a:extLst>
              </p:cNvPr>
              <p:cNvSpPr/>
              <p:nvPr/>
            </p:nvSpPr>
            <p:spPr bwMode="auto">
              <a:xfrm>
                <a:off x="6599237" y="4183062"/>
                <a:ext cx="4419600" cy="2286000"/>
              </a:xfrm>
              <a:prstGeom prst="verticalScroll">
                <a:avLst/>
              </a:prstGeom>
              <a:grpFill/>
              <a:ln w="12700" cap="flat" cmpd="sng" algn="ctr">
                <a:solidFill>
                  <a:srgbClr val="FFFFFF">
                    <a:lumMod val="60000"/>
                    <a:lumOff val="40000"/>
                  </a:srgbClr>
                </a:solid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505050">
                        <a:lumMod val="75000"/>
                      </a:srgbClr>
                    </a:solidFill>
                    <a:effectLst/>
                    <a:uLnTx/>
                    <a:uFillTx/>
                    <a:latin typeface="Segoe UI"/>
                    <a:ea typeface="+mn-ea"/>
                    <a:cs typeface="+mn-cs"/>
                  </a:rPr>
                  <a:t>ARM Template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a:ln>
                    <a:noFill/>
                  </a:ln>
                  <a:solidFill>
                    <a:srgbClr val="505050">
                      <a:lumMod val="75000"/>
                    </a:srgbClr>
                  </a:solidFill>
                  <a:effectLst/>
                  <a:uLnTx/>
                  <a:uFillTx/>
                  <a:latin typeface="Segoe UI"/>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a:ln>
                    <a:noFill/>
                  </a:ln>
                  <a:solidFill>
                    <a:srgbClr val="505050">
                      <a:lumMod val="75000"/>
                    </a:srgbClr>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CCB06C34-2C09-65BC-4EDF-5C5D1AEC0E90}"/>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marL="0" marR="0" lvl="0" indent="0" defTabSz="914400" eaLnBrk="1" fontAlgn="auto" latinLnBrk="0" hangingPunct="1">
                  <a:lnSpc>
                    <a:spcPct val="90000"/>
                  </a:lnSpc>
                  <a:spcBef>
                    <a:spcPts val="1200"/>
                  </a:spcBef>
                  <a:spcAft>
                    <a:spcPts val="600"/>
                  </a:spcAft>
                  <a:buClrTx/>
                  <a:buSzTx/>
                  <a:buFontTx/>
                  <a:buNone/>
                  <a:tabLst/>
                  <a:defRPr/>
                </a:pP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a:t>
                </a:r>
                <a:b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b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 "parameters": {},</a:t>
                </a:r>
                <a:b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b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 "variables": {},</a:t>
                </a:r>
                <a:b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b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 "resources": [</a:t>
                </a:r>
                <a:b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b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   {</a:t>
                </a:r>
                <a:b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b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     type: "</a:t>
                </a:r>
                <a:r>
                  <a:rPr kumimoji="0" lang="en-GB" sz="1000" b="0" i="0" u="none" strike="noStrike" kern="0" cap="none" spc="0" normalizeH="0" baseline="0" noProof="0" err="1">
                    <a:ln>
                      <a:noFill/>
                    </a:ln>
                    <a:solidFill>
                      <a:srgbClr val="505050">
                        <a:lumMod val="75000"/>
                      </a:srgbClr>
                    </a:solidFill>
                    <a:effectLst/>
                    <a:uLnTx/>
                    <a:uFillTx/>
                    <a:latin typeface="Courier New" panose="02070309020205020404" pitchFamily="49" charset="0"/>
                    <a:cs typeface="Courier New" panose="02070309020205020404" pitchFamily="49" charset="0"/>
                  </a:rPr>
                  <a:t>Microsoft.Compute</a:t>
                </a: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a:t>
                </a:r>
                <a:r>
                  <a:rPr kumimoji="0" lang="en-GB" sz="1000" b="0" i="0" u="none" strike="noStrike" kern="0" cap="none" spc="0" normalizeH="0" baseline="0" noProof="0" err="1">
                    <a:ln>
                      <a:noFill/>
                    </a:ln>
                    <a:solidFill>
                      <a:srgbClr val="505050">
                        <a:lumMod val="75000"/>
                      </a:srgbClr>
                    </a:solidFill>
                    <a:effectLst/>
                    <a:uLnTx/>
                    <a:uFillTx/>
                    <a:latin typeface="Courier New" panose="02070309020205020404" pitchFamily="49" charset="0"/>
                    <a:cs typeface="Courier New" panose="02070309020205020404" pitchFamily="49" charset="0"/>
                  </a:rPr>
                  <a:t>virtualMachines</a:t>
                </a: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a:t>
                </a:r>
                <a:b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b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   }</a:t>
                </a:r>
                <a:b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b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  ],</a:t>
                </a:r>
                <a:b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b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 "outputs": {}</a:t>
                </a:r>
                <a:b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br>
                <a:r>
                  <a:rPr kumimoji="0" lang="en-GB" sz="1000" b="0" i="0" u="none" strike="noStrike" kern="0" cap="none" spc="0" normalizeH="0" baseline="0" noProof="0">
                    <a:ln>
                      <a:noFill/>
                    </a:ln>
                    <a:solidFill>
                      <a:srgbClr val="505050">
                        <a:lumMod val="75000"/>
                      </a:srgbClr>
                    </a:solidFill>
                    <a:effectLst/>
                    <a:uLnTx/>
                    <a:uFillTx/>
                    <a:latin typeface="Courier New" panose="02070309020205020404" pitchFamily="49" charset="0"/>
                    <a:cs typeface="Courier New" panose="02070309020205020404" pitchFamily="49" charset="0"/>
                  </a:rPr>
                  <a:t>}</a:t>
                </a:r>
              </a:p>
            </p:txBody>
          </p:sp>
        </p:grpSp>
        <p:grpSp>
          <p:nvGrpSpPr>
            <p:cNvPr id="4" name="Group 3">
              <a:extLst>
                <a:ext uri="{FF2B5EF4-FFF2-40B4-BE49-F238E27FC236}">
                  <a16:creationId xmlns:a16="http://schemas.microsoft.com/office/drawing/2014/main" id="{17E80B04-C761-BA06-50B8-ACD0C8918F6B}"/>
                </a:ext>
              </a:extLst>
            </p:cNvPr>
            <p:cNvGrpSpPr/>
            <p:nvPr/>
          </p:nvGrpSpPr>
          <p:grpSpPr>
            <a:xfrm>
              <a:off x="7586389" y="3599363"/>
              <a:ext cx="4163228" cy="3215675"/>
              <a:chOff x="7586389" y="3599363"/>
              <a:chExt cx="4163228" cy="3215675"/>
            </a:xfrm>
          </p:grpSpPr>
          <p:pic>
            <p:nvPicPr>
              <p:cNvPr id="5" name="Picture 4">
                <a:extLst>
                  <a:ext uri="{FF2B5EF4-FFF2-40B4-BE49-F238E27FC236}">
                    <a16:creationId xmlns:a16="http://schemas.microsoft.com/office/drawing/2014/main" id="{0AB2A171-FB49-4C9D-EE23-0502B0B82C3F}"/>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6" name="Isosceles Triangle 5">
                <a:extLst>
                  <a:ext uri="{FF2B5EF4-FFF2-40B4-BE49-F238E27FC236}">
                    <a16:creationId xmlns:a16="http://schemas.microsoft.com/office/drawing/2014/main" id="{D23D7608-F93D-123D-7F40-63961D36B198}"/>
                  </a:ext>
                </a:extLst>
              </p:cNvPr>
              <p:cNvSpPr/>
              <p:nvPr/>
            </p:nvSpPr>
            <p:spPr bwMode="auto">
              <a:xfrm>
                <a:off x="8203107" y="3599363"/>
                <a:ext cx="479426" cy="701076"/>
              </a:xfrm>
              <a:prstGeom prst="triangle">
                <a:avLst>
                  <a:gd name="adj" fmla="val 0"/>
                </a:avLst>
              </a:prstGeom>
              <a:solidFill>
                <a:srgbClr val="1E1E1E"/>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4" name="TextBox 13">
            <a:extLst>
              <a:ext uri="{FF2B5EF4-FFF2-40B4-BE49-F238E27FC236}">
                <a16:creationId xmlns:a16="http://schemas.microsoft.com/office/drawing/2014/main" id="{5920F2E2-8E6E-A64E-2211-B2AA28CA457C}"/>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2000" b="0" i="0" u="none" strike="noStrike" kern="0" cap="none" spc="0" normalizeH="0" baseline="0" noProof="0">
                <a:ln>
                  <a:noFill/>
                </a:ln>
                <a:solidFill>
                  <a:srgbClr val="FFFFFF"/>
                </a:solidFill>
                <a:effectLst/>
                <a:uLnTx/>
                <a:uFillTx/>
              </a:rPr>
              <a:t>INFRASTRUCTURE AS CODE</a:t>
            </a:r>
          </a:p>
        </p:txBody>
      </p:sp>
    </p:spTree>
    <p:extLst>
      <p:ext uri="{BB962C8B-B14F-4D97-AF65-F5344CB8AC3E}">
        <p14:creationId xmlns:p14="http://schemas.microsoft.com/office/powerpoint/2010/main" val="337925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Virtual Networking Services</a:t>
            </a:r>
          </a:p>
        </p:txBody>
      </p:sp>
      <p:pic>
        <p:nvPicPr>
          <p:cNvPr id="7" name="Picture Placeholder 6" descr="A picture containing scene, road, way&#10;&#10;Description generated with high confidence">
            <a:extLst>
              <a:ext uri="{FF2B5EF4-FFF2-40B4-BE49-F238E27FC236}">
                <a16:creationId xmlns:a16="http://schemas.microsoft.com/office/drawing/2014/main" id="{D947569C-CE1F-4E92-9DEA-5AB95DAE6F76}"/>
              </a:ext>
            </a:extLst>
          </p:cNvPr>
          <p:cNvPicPr>
            <a:picLocks noGrp="1" noChangeAspect="1"/>
          </p:cNvPicPr>
          <p:nvPr>
            <p:ph type="pic" sz="quarter" idx="10"/>
          </p:nvPr>
        </p:nvPicPr>
        <p:blipFill>
          <a:blip r:embed="rId3"/>
          <a:srcRect l="27775" r="27775"/>
          <a:stretch>
            <a:fillRect/>
          </a:stretch>
        </p:blipFill>
        <p:spPr/>
      </p:pic>
    </p:spTree>
    <p:extLst>
      <p:ext uri="{BB962C8B-B14F-4D97-AF65-F5344CB8AC3E}">
        <p14:creationId xmlns:p14="http://schemas.microsoft.com/office/powerpoint/2010/main" val="989712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Virtual Network</a:t>
            </a:r>
          </a:p>
        </p:txBody>
      </p:sp>
      <p:sp>
        <p:nvSpPr>
          <p:cNvPr id="12" name="Rectangle 11">
            <a:extLst>
              <a:ext uri="{FF2B5EF4-FFF2-40B4-BE49-F238E27FC236}">
                <a16:creationId xmlns:a16="http://schemas.microsoft.com/office/drawing/2014/main" id="{EABC16A2-19C6-433B-9521-59E22E99D423}"/>
              </a:ext>
            </a:extLst>
          </p:cNvPr>
          <p:cNvSpPr/>
          <p:nvPr/>
        </p:nvSpPr>
        <p:spPr>
          <a:xfrm>
            <a:off x="457170" y="2147229"/>
            <a:ext cx="4704110" cy="4330032"/>
          </a:xfrm>
          <a:prstGeom prst="rect">
            <a:avLst/>
          </a:prstGeom>
        </p:spPr>
        <p:txBody>
          <a:bodyPr wrap="square">
            <a:spAutoFit/>
          </a:bodyPr>
          <a:lstStyle/>
          <a:p>
            <a:r>
              <a:rPr lang="en-GB" sz="1836"/>
              <a:t>An Azure Virtual Network (VNet) is the fundamental building block for your private network in Azure. </a:t>
            </a:r>
          </a:p>
          <a:p>
            <a:endParaRPr lang="en-GB" sz="1836"/>
          </a:p>
          <a:p>
            <a:r>
              <a:rPr lang="en-GB" sz="1836"/>
              <a:t>VNet enables many types of Azure resources, such as Azure Virtual Machines (VM), to securely communicate with each other, the internet, and on-premises networks.</a:t>
            </a:r>
          </a:p>
          <a:p>
            <a:endParaRPr lang="en-GB" sz="1836"/>
          </a:p>
          <a:p>
            <a:r>
              <a:rPr lang="en-GB" sz="1836"/>
              <a:t>VNet is similar to a traditional network that you'd operate in your own data centre but brings with it additional benefits of Azure's infrastructure such as scale, availability, and isolation.</a:t>
            </a:r>
          </a:p>
        </p:txBody>
      </p:sp>
      <p:pic>
        <p:nvPicPr>
          <p:cNvPr id="460802" name="Picture 2">
            <a:extLst>
              <a:ext uri="{FF2B5EF4-FFF2-40B4-BE49-F238E27FC236}">
                <a16:creationId xmlns:a16="http://schemas.microsoft.com/office/drawing/2014/main" id="{26ED5215-B0A4-FC3B-5C20-A3A6197E0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532" y="2488883"/>
            <a:ext cx="6527293" cy="265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678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NIC</a:t>
            </a:r>
            <a:endParaRPr lang="en-GB" sz="160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3942008" y="6482248"/>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PIP</a:t>
            </a:r>
            <a:endParaRPr lang="en-GB" sz="160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P spid="33"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vNet Peering</a:t>
            </a:r>
          </a:p>
        </p:txBody>
      </p:sp>
      <p:sp>
        <p:nvSpPr>
          <p:cNvPr id="9" name="Rectangle 8">
            <a:extLst>
              <a:ext uri="{FF2B5EF4-FFF2-40B4-BE49-F238E27FC236}">
                <a16:creationId xmlns:a16="http://schemas.microsoft.com/office/drawing/2014/main" id="{EEBD0613-D33D-4FB0-8526-19D031ECD422}"/>
              </a:ext>
            </a:extLst>
          </p:cNvPr>
          <p:cNvSpPr/>
          <p:nvPr/>
        </p:nvSpPr>
        <p:spPr>
          <a:xfrm>
            <a:off x="6177280" y="2176309"/>
            <a:ext cx="5801597" cy="3647152"/>
          </a:xfrm>
          <a:prstGeom prst="rect">
            <a:avLst/>
          </a:prstGeom>
        </p:spPr>
        <p:txBody>
          <a:bodyPr wrap="square">
            <a:spAutoFit/>
          </a:bodyPr>
          <a:lstStyle/>
          <a:p>
            <a:pPr marL="800100" indent="-342900">
              <a:spcAft>
                <a:spcPts val="600"/>
              </a:spcAft>
              <a:buFont typeface="Arial" panose="020B0604020202020204" pitchFamily="34" charset="0"/>
              <a:buChar char="•"/>
            </a:pPr>
            <a:r>
              <a:rPr lang="en-US" sz="1600" b="1"/>
              <a:t>Private</a:t>
            </a:r>
            <a:r>
              <a:rPr lang="en-US" sz="1600"/>
              <a:t>: Peer Traffic is private and does not leave the Microsoft Backbone</a:t>
            </a:r>
          </a:p>
          <a:p>
            <a:pPr marL="800100" indent="-342900">
              <a:spcAft>
                <a:spcPts val="600"/>
              </a:spcAft>
              <a:buFont typeface="Arial" panose="020B0604020202020204" pitchFamily="34" charset="0"/>
              <a:buChar char="•"/>
            </a:pPr>
            <a:r>
              <a:rPr lang="en-US" sz="1600"/>
              <a:t>VNets in different Azure regions can be peered to build a global VNet. </a:t>
            </a:r>
          </a:p>
          <a:p>
            <a:pPr marL="800100" indent="-342900">
              <a:spcAft>
                <a:spcPts val="600"/>
              </a:spcAft>
              <a:buFont typeface="Arial" panose="020B0604020202020204" pitchFamily="34" charset="0"/>
              <a:buChar char="•"/>
            </a:pPr>
            <a:r>
              <a:rPr lang="en-US" sz="1600" b="1"/>
              <a:t>Easy to set up and manage</a:t>
            </a:r>
            <a:r>
              <a:rPr lang="en-US" sz="1600"/>
              <a:t>: Set up with just a couple of clicks from the Azure portal or using PowerShell, CLI or REST API</a:t>
            </a:r>
          </a:p>
          <a:p>
            <a:pPr marL="800100" indent="-342900">
              <a:spcAft>
                <a:spcPts val="600"/>
              </a:spcAft>
              <a:buFont typeface="Arial" panose="020B0604020202020204" pitchFamily="34" charset="0"/>
              <a:buChar char="•"/>
            </a:pPr>
            <a:r>
              <a:rPr lang="en-US" sz="1600" b="1"/>
              <a:t>Low latency</a:t>
            </a:r>
            <a:r>
              <a:rPr lang="en-US" sz="1600"/>
              <a:t>: Cross region connectivity has no extra hops or internet, a low latency connection is created</a:t>
            </a:r>
          </a:p>
          <a:p>
            <a:pPr marL="800100" indent="-342900">
              <a:spcAft>
                <a:spcPts val="600"/>
              </a:spcAft>
              <a:buFont typeface="Arial" panose="020B0604020202020204" pitchFamily="34" charset="0"/>
              <a:buChar char="•"/>
            </a:pPr>
            <a:r>
              <a:rPr lang="en-US" sz="1600" b="1"/>
              <a:t>No bandwidth restrictions</a:t>
            </a:r>
            <a:r>
              <a:rPr lang="en-US" sz="1600"/>
              <a:t>: Bandwidth is determined based on bandwidth restrictions of the resources deployed in the VNet</a:t>
            </a:r>
          </a:p>
          <a:p>
            <a:pPr marL="342900" indent="-342900">
              <a:spcAft>
                <a:spcPts val="600"/>
              </a:spcAft>
              <a:buFont typeface="Arial" panose="020B0604020202020204" pitchFamily="34" charset="0"/>
              <a:buChar char="•"/>
            </a:pPr>
            <a:endParaRPr lang="en-GB" sz="1400"/>
          </a:p>
        </p:txBody>
      </p:sp>
      <p:pic>
        <p:nvPicPr>
          <p:cNvPr id="5" name="Picture 4">
            <a:extLst>
              <a:ext uri="{FF2B5EF4-FFF2-40B4-BE49-F238E27FC236}">
                <a16:creationId xmlns:a16="http://schemas.microsoft.com/office/drawing/2014/main" id="{1E311FA7-D610-F9BA-AC07-5A6051E4887B}"/>
              </a:ext>
            </a:extLst>
          </p:cNvPr>
          <p:cNvPicPr>
            <a:picLocks noChangeAspect="1"/>
          </p:cNvPicPr>
          <p:nvPr/>
        </p:nvPicPr>
        <p:blipFill>
          <a:blip r:embed="rId3"/>
          <a:stretch>
            <a:fillRect/>
          </a:stretch>
        </p:blipFill>
        <p:spPr>
          <a:xfrm>
            <a:off x="999049" y="2385229"/>
            <a:ext cx="4810161" cy="2426418"/>
          </a:xfrm>
          <a:prstGeom prst="rect">
            <a:avLst/>
          </a:prstGeom>
        </p:spPr>
      </p:pic>
    </p:spTree>
    <p:extLst>
      <p:ext uri="{BB962C8B-B14F-4D97-AF65-F5344CB8AC3E}">
        <p14:creationId xmlns:p14="http://schemas.microsoft.com/office/powerpoint/2010/main" val="2463657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240D"/>
              </a:solidFill>
              <a:effectLst/>
              <a:uLnTx/>
              <a:uFillTx/>
              <a:latin typeface="Segoe UI"/>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marR="0" lvl="0" indent="0" algn="l" defTabSz="498603"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GB" sz="3672" b="1" i="0" u="none" strike="noStrike" kern="1200" cap="none" spc="-51" normalizeH="0" baseline="0" noProof="0">
                <a:ln w="3175">
                  <a:noFill/>
                </a:ln>
                <a:solidFill>
                  <a:srgbClr val="FFFFFF"/>
                </a:solidFill>
                <a:effectLst/>
                <a:uLnTx/>
                <a:uFillTx/>
                <a:latin typeface="Segoe UI Light"/>
                <a:ea typeface="+mn-ea"/>
                <a:cs typeface="Segoe UI" pitchFamily="34" charset="0"/>
              </a:rPr>
              <a:t>Virtual Network</a:t>
            </a:r>
          </a:p>
        </p:txBody>
      </p:sp>
      <p:pic>
        <p:nvPicPr>
          <p:cNvPr id="460802" name="Picture 2">
            <a:extLst>
              <a:ext uri="{FF2B5EF4-FFF2-40B4-BE49-F238E27FC236}">
                <a16:creationId xmlns:a16="http://schemas.microsoft.com/office/drawing/2014/main" id="{26ED5215-B0A4-FC3B-5C20-A3A6197E0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532" y="2488883"/>
            <a:ext cx="6527293" cy="26520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40A98F5-2D7F-AFB6-429D-9F3CFE5B13B6}"/>
              </a:ext>
            </a:extLst>
          </p:cNvPr>
          <p:cNvSpPr/>
          <p:nvPr/>
        </p:nvSpPr>
        <p:spPr>
          <a:xfrm>
            <a:off x="98159" y="2152309"/>
            <a:ext cx="5450373" cy="3600986"/>
          </a:xfrm>
          <a:prstGeom prst="rect">
            <a:avLst/>
          </a:prstGeom>
        </p:spPr>
        <p:txBody>
          <a:bodyPr wrap="square" lIns="91440" tIns="45720" rIns="91440" bIns="45720" anchor="t">
            <a:spAutoFit/>
          </a:bodyPr>
          <a:lstStyle/>
          <a:p>
            <a:pPr algn="ctr"/>
            <a:r>
              <a:rPr lang="en-GB" sz="4000" b="1">
                <a:cs typeface="Segoe UI"/>
              </a:rPr>
              <a:t>HANDS ON LAB</a:t>
            </a:r>
            <a:endParaRPr lang="en-US" sz="4000">
              <a:cs typeface="Segoe UI"/>
            </a:endParaRPr>
          </a:p>
          <a:p>
            <a:pPr algn="ctr"/>
            <a:endParaRPr lang="en-GB" sz="4000" b="1">
              <a:cs typeface="Segoe UI"/>
            </a:endParaRPr>
          </a:p>
          <a:p>
            <a:pPr algn="ctr"/>
            <a:r>
              <a:rPr lang="en-GB" sz="4000" b="1">
                <a:cs typeface="Segoe UI"/>
              </a:rPr>
              <a:t>Create A Virtual Network</a:t>
            </a:r>
          </a:p>
          <a:p>
            <a:pPr algn="ctr"/>
            <a:endParaRPr lang="en-GB" sz="4000" b="1">
              <a:cs typeface="Segoe UI"/>
            </a:endParaRPr>
          </a:p>
          <a:p>
            <a:pPr algn="ctr"/>
            <a:r>
              <a:rPr lang="en-GB" sz="2800">
                <a:effectLst/>
                <a:latin typeface="Segoe UI" panose="020B0502040204020203" pitchFamily="34" charset="0"/>
                <a:hlinkClick r:id="rId4"/>
              </a:rPr>
              <a:t>Lab 2: Creating a Virtual Network</a:t>
            </a:r>
            <a:endParaRPr lang="en-GB" sz="5400" b="1">
              <a:cs typeface="Segoe UI"/>
            </a:endParaRPr>
          </a:p>
        </p:txBody>
      </p:sp>
    </p:spTree>
    <p:extLst>
      <p:ext uri="{BB962C8B-B14F-4D97-AF65-F5344CB8AC3E}">
        <p14:creationId xmlns:p14="http://schemas.microsoft.com/office/powerpoint/2010/main" val="9984405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a:solidFill>
                  <a:srgbClr val="002050"/>
                </a:solidFill>
                <a:latin typeface="Segoe UI Semilight"/>
                <a:cs typeface="Segoe UI Semilight" panose="020B0402040204020203" pitchFamily="34" charset="0"/>
              </a:rPr>
              <a:t>Azure. Cloud for all.</a:t>
            </a:r>
            <a:endParaRPr lang="en-US" sz="5609" kern="0">
              <a:solidFill>
                <a:srgbClr val="002050"/>
              </a:solidFill>
              <a:latin typeface="Segoe UI Light"/>
              <a:cs typeface="Segoe UI Semilight" panose="020B0402040204020203" pitchFamily="34" charset="0"/>
            </a:endParaRPr>
          </a:p>
          <a:p>
            <a:pPr defTabSz="914224">
              <a:defRPr/>
            </a:pPr>
            <a:endParaRPr lang="en-US" sz="5609" kern="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53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506401" cy="932563"/>
          </a:xfrm>
        </p:spPr>
        <p:txBody>
          <a:bodyPr/>
          <a:lstStyle/>
          <a:p>
            <a:r>
              <a:rPr lang="en-GB" sz="5400"/>
              <a:t>Compute (VM’s)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3"/>
          <a:srcRect l="20379" r="20379"/>
          <a:stretch>
            <a:fillRect/>
          </a:stretch>
        </p:blipFill>
        <p:spPr/>
      </p:pic>
    </p:spTree>
    <p:extLst>
      <p:ext uri="{BB962C8B-B14F-4D97-AF65-F5344CB8AC3E}">
        <p14:creationId xmlns:p14="http://schemas.microsoft.com/office/powerpoint/2010/main" val="14820325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Virtual Machine</a:t>
            </a:r>
          </a:p>
        </p:txBody>
      </p:sp>
      <p:sp>
        <p:nvSpPr>
          <p:cNvPr id="4" name="TextBox 3">
            <a:extLst>
              <a:ext uri="{FF2B5EF4-FFF2-40B4-BE49-F238E27FC236}">
                <a16:creationId xmlns:a16="http://schemas.microsoft.com/office/drawing/2014/main" id="{8A0660B1-DF12-1D7B-5624-86F8AC869F8C}"/>
              </a:ext>
            </a:extLst>
          </p:cNvPr>
          <p:cNvSpPr txBox="1"/>
          <p:nvPr/>
        </p:nvSpPr>
        <p:spPr>
          <a:xfrm>
            <a:off x="258411" y="1789102"/>
            <a:ext cx="6217920" cy="4524315"/>
          </a:xfrm>
          <a:prstGeom prst="rect">
            <a:avLst/>
          </a:prstGeom>
          <a:noFill/>
        </p:spPr>
        <p:txBody>
          <a:bodyPr wrap="square">
            <a:spAutoFit/>
          </a:bodyPr>
          <a:lstStyle/>
          <a:p>
            <a:r>
              <a:rPr lang="en-GB"/>
              <a:t>An Azure virtual machine is an on-demand, scalable computer resource that is available in Azure. </a:t>
            </a:r>
          </a:p>
          <a:p>
            <a:endParaRPr lang="en-GB"/>
          </a:p>
          <a:p>
            <a:r>
              <a:rPr lang="en-GB"/>
              <a:t>Virtual machines are generally used to host applications when the customer requires more control over the computing environment than what is offered by other compute resources. </a:t>
            </a:r>
          </a:p>
          <a:p>
            <a:endParaRPr lang="en-GB"/>
          </a:p>
          <a:p>
            <a:r>
              <a:rPr lang="en-GB"/>
              <a:t>When you leverage a virtual machine to host your application, you get the flexibility of virtualization without the need to buy or maintain any underlying physical hardware.</a:t>
            </a:r>
          </a:p>
          <a:p>
            <a:endParaRPr lang="en-GB"/>
          </a:p>
          <a:p>
            <a:r>
              <a:rPr lang="en-GB"/>
              <a:t>You will have to manage the typical tasks that are associated with any other server, including configuration, patch management, and software installation.</a:t>
            </a:r>
          </a:p>
        </p:txBody>
      </p:sp>
      <p:pic>
        <p:nvPicPr>
          <p:cNvPr id="5" name="Picture 2">
            <a:extLst>
              <a:ext uri="{FF2B5EF4-FFF2-40B4-BE49-F238E27FC236}">
                <a16:creationId xmlns:a16="http://schemas.microsoft.com/office/drawing/2014/main" id="{7B721441-B6F1-BF9F-4613-8AB1D68FC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832" y="2488913"/>
            <a:ext cx="2468880" cy="1296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5340E33-D94C-7629-AA7D-F778D0A8A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480" y="2155875"/>
            <a:ext cx="2468880" cy="12961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306E433-BC5A-AB4B-F613-754D37463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7163" y="1789102"/>
            <a:ext cx="2468880" cy="12961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E575945-AC11-4F4D-BB76-6ECAD276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9360" y="1547425"/>
            <a:ext cx="2468880" cy="1296162"/>
          </a:xfrm>
          <a:prstGeom prst="rect">
            <a:avLst/>
          </a:prstGeom>
          <a:noFill/>
          <a:extLst>
            <a:ext uri="{909E8E84-426E-40DD-AFC4-6F175D3DCCD1}">
              <a14:hiddenFill xmlns:a14="http://schemas.microsoft.com/office/drawing/2010/main">
                <a:solidFill>
                  <a:srgbClr val="FFFFFF"/>
                </a:solidFill>
              </a14:hiddenFill>
            </a:ext>
          </a:extLst>
        </p:spPr>
      </p:pic>
      <p:pic>
        <p:nvPicPr>
          <p:cNvPr id="464900" name="Picture 4" descr="Azure VNet Basics - Rupesh Tiwari - Founder of Fullstack Master">
            <a:extLst>
              <a:ext uri="{FF2B5EF4-FFF2-40B4-BE49-F238E27FC236}">
                <a16:creationId xmlns:a16="http://schemas.microsoft.com/office/drawing/2014/main" id="{9226EE65-DDD9-E5C6-70C3-B493D67F1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400" y="3909261"/>
            <a:ext cx="5050824" cy="295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027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Virtual Machine</a:t>
            </a:r>
          </a:p>
        </p:txBody>
      </p:sp>
      <p:pic>
        <p:nvPicPr>
          <p:cNvPr id="3" name="Picture 2">
            <a:extLst>
              <a:ext uri="{FF2B5EF4-FFF2-40B4-BE49-F238E27FC236}">
                <a16:creationId xmlns:a16="http://schemas.microsoft.com/office/drawing/2014/main" id="{98BBDBC6-4210-FCB8-34C8-F75A08B553B7}"/>
              </a:ext>
            </a:extLst>
          </p:cNvPr>
          <p:cNvPicPr>
            <a:picLocks noChangeAspect="1"/>
          </p:cNvPicPr>
          <p:nvPr/>
        </p:nvPicPr>
        <p:blipFill>
          <a:blip r:embed="rId3"/>
          <a:stretch>
            <a:fillRect/>
          </a:stretch>
        </p:blipFill>
        <p:spPr>
          <a:xfrm>
            <a:off x="1224280" y="1628226"/>
            <a:ext cx="9733280" cy="5275039"/>
          </a:xfrm>
          <a:prstGeom prst="rect">
            <a:avLst/>
          </a:prstGeom>
        </p:spPr>
      </p:pic>
    </p:spTree>
    <p:extLst>
      <p:ext uri="{BB962C8B-B14F-4D97-AF65-F5344CB8AC3E}">
        <p14:creationId xmlns:p14="http://schemas.microsoft.com/office/powerpoint/2010/main" val="30696426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Hands On Lab</a:t>
            </a:r>
          </a:p>
        </p:txBody>
      </p:sp>
      <p:sp>
        <p:nvSpPr>
          <p:cNvPr id="12" name="Rectangle 11">
            <a:extLst>
              <a:ext uri="{FF2B5EF4-FFF2-40B4-BE49-F238E27FC236}">
                <a16:creationId xmlns:a16="http://schemas.microsoft.com/office/drawing/2014/main" id="{EABC16A2-19C6-433B-9521-59E22E99D423}"/>
              </a:ext>
            </a:extLst>
          </p:cNvPr>
          <p:cNvSpPr/>
          <p:nvPr/>
        </p:nvSpPr>
        <p:spPr>
          <a:xfrm>
            <a:off x="625307" y="2294549"/>
            <a:ext cx="5450373" cy="3600986"/>
          </a:xfrm>
          <a:prstGeom prst="rect">
            <a:avLst/>
          </a:prstGeom>
        </p:spPr>
        <p:txBody>
          <a:bodyPr wrap="square" lIns="91440" tIns="45720" rIns="91440" bIns="45720" anchor="t">
            <a:spAutoFit/>
          </a:bodyPr>
          <a:lstStyle/>
          <a:p>
            <a:pPr algn="ctr"/>
            <a:r>
              <a:rPr lang="en-GB" sz="4000" b="1">
                <a:cs typeface="Segoe UI"/>
              </a:rPr>
              <a:t>HANDS ON LAB</a:t>
            </a:r>
            <a:endParaRPr lang="en-US" sz="4000" b="1">
              <a:cs typeface="Segoe UI"/>
            </a:endParaRPr>
          </a:p>
          <a:p>
            <a:pPr algn="ctr"/>
            <a:endParaRPr lang="en-GB" sz="4000" b="1">
              <a:cs typeface="Segoe UI"/>
            </a:endParaRPr>
          </a:p>
          <a:p>
            <a:pPr algn="ctr"/>
            <a:r>
              <a:rPr lang="en-GB" sz="4000" b="1">
                <a:cs typeface="Segoe UI"/>
              </a:rPr>
              <a:t>Create A Virtual Machine</a:t>
            </a:r>
          </a:p>
          <a:p>
            <a:pPr algn="ctr"/>
            <a:endParaRPr lang="en-GB" sz="4000" b="1">
              <a:cs typeface="Segoe UI"/>
            </a:endParaRPr>
          </a:p>
          <a:p>
            <a:pPr algn="ctr"/>
            <a:r>
              <a:rPr lang="en-GB" sz="2800">
                <a:effectLst/>
                <a:latin typeface="Segoe UI" panose="020B0502040204020203" pitchFamily="34" charset="0"/>
                <a:hlinkClick r:id="rId3"/>
              </a:rPr>
              <a:t>Lab 3: Creating a SQL Server VM</a:t>
            </a:r>
            <a:endParaRPr lang="en-GB" sz="9600">
              <a:cs typeface="Segoe UI"/>
            </a:endParaRPr>
          </a:p>
        </p:txBody>
      </p:sp>
      <p:pic>
        <p:nvPicPr>
          <p:cNvPr id="5" name="Picture 4">
            <a:extLst>
              <a:ext uri="{FF2B5EF4-FFF2-40B4-BE49-F238E27FC236}">
                <a16:creationId xmlns:a16="http://schemas.microsoft.com/office/drawing/2014/main" id="{F2D8F0EC-C99F-16DA-E2D4-4FE898702241}"/>
              </a:ext>
            </a:extLst>
          </p:cNvPr>
          <p:cNvPicPr>
            <a:picLocks noChangeAspect="1"/>
          </p:cNvPicPr>
          <p:nvPr/>
        </p:nvPicPr>
        <p:blipFill>
          <a:blip r:embed="rId4"/>
          <a:stretch>
            <a:fillRect/>
          </a:stretch>
        </p:blipFill>
        <p:spPr>
          <a:xfrm>
            <a:off x="6523018" y="1744326"/>
            <a:ext cx="5334039" cy="5019712"/>
          </a:xfrm>
          <a:prstGeom prst="rect">
            <a:avLst/>
          </a:prstGeom>
        </p:spPr>
      </p:pic>
    </p:spTree>
    <p:extLst>
      <p:ext uri="{BB962C8B-B14F-4D97-AF65-F5344CB8AC3E}">
        <p14:creationId xmlns:p14="http://schemas.microsoft.com/office/powerpoint/2010/main" val="27064720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94140D4E-E651-4819-B355-E5AAB20D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398" y="2475637"/>
            <a:ext cx="4343841" cy="2389885"/>
          </a:xfrm>
          <a:prstGeom prst="rect">
            <a:avLst/>
          </a:prstGeom>
        </p:spPr>
      </p:pic>
      <p:sp>
        <p:nvSpPr>
          <p:cNvPr id="8" name="Rectangle 7">
            <a:extLst>
              <a:ext uri="{FF2B5EF4-FFF2-40B4-BE49-F238E27FC236}">
                <a16:creationId xmlns:a16="http://schemas.microsoft.com/office/drawing/2014/main" id="{DD06E706-6617-4A50-8880-9E9C19AB1DB6}"/>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5D6CA4DB-7B7C-4916-A3C1-6820468DB1FC}"/>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defTabSz="508525">
              <a:lnSpc>
                <a:spcPct val="90000"/>
              </a:lnSpc>
              <a:spcBef>
                <a:spcPts val="0"/>
              </a:spcBef>
              <a:buNone/>
            </a:pPr>
            <a:r>
              <a:rPr lang="en-GB" sz="3672" b="1" spc="-51">
                <a:ln w="3175">
                  <a:noFill/>
                </a:ln>
                <a:solidFill>
                  <a:srgbClr val="FFFFFF"/>
                </a:solidFill>
                <a:latin typeface="Segoe UI Semibold"/>
                <a:cs typeface="Segoe UI" pitchFamily="34" charset="0"/>
              </a:rPr>
              <a:t>Availability Sets</a:t>
            </a:r>
          </a:p>
        </p:txBody>
      </p:sp>
      <p:sp>
        <p:nvSpPr>
          <p:cNvPr id="11" name="Rectangle 10">
            <a:extLst>
              <a:ext uri="{FF2B5EF4-FFF2-40B4-BE49-F238E27FC236}">
                <a16:creationId xmlns:a16="http://schemas.microsoft.com/office/drawing/2014/main" id="{3DC155C5-7386-437B-8CCA-AD2DB6275E55}"/>
              </a:ext>
            </a:extLst>
          </p:cNvPr>
          <p:cNvSpPr/>
          <p:nvPr/>
        </p:nvSpPr>
        <p:spPr>
          <a:xfrm>
            <a:off x="456153" y="2475638"/>
            <a:ext cx="6566329" cy="2634952"/>
          </a:xfrm>
          <a:prstGeom prst="rect">
            <a:avLst/>
          </a:prstGeom>
        </p:spPr>
        <p:txBody>
          <a:bodyPr wrap="square">
            <a:spAutoFit/>
          </a:bodyPr>
          <a:lstStyle/>
          <a:p>
            <a:pPr defTabSz="932597"/>
            <a:r>
              <a:rPr lang="en-GB" sz="1836" b="1">
                <a:solidFill>
                  <a:srgbClr val="1A1A1A"/>
                </a:solidFill>
                <a:latin typeface="Segoe UI"/>
              </a:rPr>
              <a:t>Availability sets comprise of update and fault domains:</a:t>
            </a:r>
          </a:p>
          <a:p>
            <a:pPr defTabSz="932597"/>
            <a:endParaRPr lang="en-GB" sz="1836">
              <a:solidFill>
                <a:srgbClr val="1A1A1A"/>
              </a:solidFill>
              <a:latin typeface="Segoe UI"/>
            </a:endParaRPr>
          </a:p>
          <a:p>
            <a:pPr marL="291436" indent="-291436" defTabSz="932597">
              <a:buFont typeface="Arial" panose="020B0604020202020204" pitchFamily="34" charset="0"/>
              <a:buChar char="•"/>
            </a:pPr>
            <a:r>
              <a:rPr lang="en-GB" sz="1836">
                <a:solidFill>
                  <a:srgbClr val="1A1A1A"/>
                </a:solidFill>
                <a:latin typeface="Segoe UI"/>
              </a:rPr>
              <a:t>Update domains. When a maintenance event occurs (such as a performance update or critical security patch applied), the update is sequenced through update domains.</a:t>
            </a:r>
          </a:p>
          <a:p>
            <a:pPr marL="291436" indent="-291436" defTabSz="932597">
              <a:buFont typeface="Arial" panose="020B0604020202020204" pitchFamily="34" charset="0"/>
              <a:buChar char="•"/>
            </a:pPr>
            <a:endParaRPr lang="en-GB" sz="1836">
              <a:solidFill>
                <a:srgbClr val="1A1A1A"/>
              </a:solidFill>
              <a:latin typeface="Segoe UI"/>
            </a:endParaRPr>
          </a:p>
          <a:p>
            <a:pPr marL="291436" indent="-291436" defTabSz="932597">
              <a:buFont typeface="Arial" panose="020B0604020202020204" pitchFamily="34" charset="0"/>
              <a:buChar char="•"/>
            </a:pPr>
            <a:r>
              <a:rPr lang="en-GB" sz="1836">
                <a:solidFill>
                  <a:srgbClr val="1A1A1A"/>
                </a:solidFill>
                <a:latin typeface="Segoe UI"/>
              </a:rPr>
              <a:t>Fault domains. Fault domains provide for the physical separation of a workload across different hardware in the datacenter.</a:t>
            </a:r>
          </a:p>
        </p:txBody>
      </p:sp>
      <p:sp>
        <p:nvSpPr>
          <p:cNvPr id="12" name="Rectangle 11">
            <a:extLst>
              <a:ext uri="{FF2B5EF4-FFF2-40B4-BE49-F238E27FC236}">
                <a16:creationId xmlns:a16="http://schemas.microsoft.com/office/drawing/2014/main" id="{47AF9A60-4260-4130-AC0C-C6CEF28F2325}"/>
              </a:ext>
            </a:extLst>
          </p:cNvPr>
          <p:cNvSpPr/>
          <p:nvPr/>
        </p:nvSpPr>
        <p:spPr>
          <a:xfrm>
            <a:off x="7628172" y="4987882"/>
            <a:ext cx="4415067" cy="958583"/>
          </a:xfrm>
          <a:prstGeom prst="rect">
            <a:avLst/>
          </a:prstGeom>
        </p:spPr>
        <p:txBody>
          <a:bodyPr wrap="square">
            <a:spAutoFit/>
          </a:bodyPr>
          <a:lstStyle/>
          <a:p>
            <a:pPr defTabSz="932597"/>
            <a:r>
              <a:rPr lang="en-GB" sz="1836">
                <a:solidFill>
                  <a:srgbClr val="1A1A1A"/>
                </a:solidFill>
                <a:latin typeface="Segoe UI"/>
              </a:rPr>
              <a:t>Availability sets help ensure applications remain online during maintenance events, or hardware failure.</a:t>
            </a:r>
          </a:p>
        </p:txBody>
      </p:sp>
    </p:spTree>
    <p:extLst>
      <p:ext uri="{BB962C8B-B14F-4D97-AF65-F5344CB8AC3E}">
        <p14:creationId xmlns:p14="http://schemas.microsoft.com/office/powerpoint/2010/main" val="23480570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ree availability zones are connected, making an Azure region.">
            <a:extLst>
              <a:ext uri="{FF2B5EF4-FFF2-40B4-BE49-F238E27FC236}">
                <a16:creationId xmlns:a16="http://schemas.microsoft.com/office/drawing/2014/main" id="{C3443658-418B-4679-9B77-63FE11189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746" y="2232231"/>
            <a:ext cx="4100707" cy="3525841"/>
          </a:xfrm>
          <a:prstGeom prst="rect">
            <a:avLst/>
          </a:prstGeom>
        </p:spPr>
      </p:pic>
      <p:sp>
        <p:nvSpPr>
          <p:cNvPr id="8" name="Rectangle 7">
            <a:extLst>
              <a:ext uri="{FF2B5EF4-FFF2-40B4-BE49-F238E27FC236}">
                <a16:creationId xmlns:a16="http://schemas.microsoft.com/office/drawing/2014/main" id="{04D566E5-3999-4226-9EC6-A04D28899EE7}"/>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5749FBD-55A7-4DAC-8313-530C0566F06D}"/>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defTabSz="508525">
              <a:lnSpc>
                <a:spcPct val="90000"/>
              </a:lnSpc>
              <a:spcBef>
                <a:spcPts val="0"/>
              </a:spcBef>
              <a:buNone/>
            </a:pPr>
            <a:r>
              <a:rPr lang="en-GB" sz="3672" b="1" spc="-51">
                <a:ln w="3175">
                  <a:noFill/>
                </a:ln>
                <a:solidFill>
                  <a:srgbClr val="FFFFFF"/>
                </a:solidFill>
                <a:latin typeface="Segoe UI Semibold"/>
                <a:cs typeface="Segoe UI" pitchFamily="34" charset="0"/>
              </a:rPr>
              <a:t>Availability Zones</a:t>
            </a:r>
          </a:p>
        </p:txBody>
      </p:sp>
      <p:sp>
        <p:nvSpPr>
          <p:cNvPr id="11" name="Rectangle 10">
            <a:extLst>
              <a:ext uri="{FF2B5EF4-FFF2-40B4-BE49-F238E27FC236}">
                <a16:creationId xmlns:a16="http://schemas.microsoft.com/office/drawing/2014/main" id="{07E9C1EE-39FC-41AA-B479-19A9C0D3FAD3}"/>
              </a:ext>
            </a:extLst>
          </p:cNvPr>
          <p:cNvSpPr/>
          <p:nvPr/>
        </p:nvSpPr>
        <p:spPr>
          <a:xfrm>
            <a:off x="403703" y="2535499"/>
            <a:ext cx="6217356" cy="2975544"/>
          </a:xfrm>
          <a:prstGeom prst="rect">
            <a:avLst/>
          </a:prstGeom>
        </p:spPr>
        <p:txBody>
          <a:bodyPr>
            <a:spAutoFit/>
          </a:bodyPr>
          <a:lstStyle/>
          <a:p>
            <a:pPr defTabSz="932597"/>
            <a:r>
              <a:rPr lang="en-GB" sz="1836">
                <a:solidFill>
                  <a:srgbClr val="1A1A1A"/>
                </a:solidFill>
                <a:latin typeface="Segoe UI"/>
              </a:rPr>
              <a:t>Availability zones are physically separate locations within an Azure region.</a:t>
            </a:r>
          </a:p>
          <a:p>
            <a:pPr defTabSz="932597"/>
            <a:r>
              <a:rPr lang="en-GB" sz="1836">
                <a:solidFill>
                  <a:srgbClr val="1A1A1A"/>
                </a:solidFill>
                <a:latin typeface="Segoe UI"/>
              </a:rPr>
              <a:t> </a:t>
            </a:r>
          </a:p>
          <a:p>
            <a:pPr defTabSz="932597"/>
            <a:r>
              <a:rPr lang="en-GB" sz="1836">
                <a:solidFill>
                  <a:srgbClr val="1A1A1A"/>
                </a:solidFill>
                <a:latin typeface="Segoe UI"/>
              </a:rPr>
              <a:t>Each availability zone is made up of one or more </a:t>
            </a:r>
            <a:r>
              <a:rPr lang="en-GB" sz="1836" err="1">
                <a:solidFill>
                  <a:srgbClr val="1A1A1A"/>
                </a:solidFill>
                <a:latin typeface="Segoe UI"/>
              </a:rPr>
              <a:t>datacenters</a:t>
            </a:r>
            <a:r>
              <a:rPr lang="en-GB" sz="1836">
                <a:solidFill>
                  <a:srgbClr val="1A1A1A"/>
                </a:solidFill>
                <a:latin typeface="Segoe UI"/>
              </a:rPr>
              <a:t> equipped with independent power, cooling, and networking. </a:t>
            </a:r>
          </a:p>
          <a:p>
            <a:pPr defTabSz="932597"/>
            <a:endParaRPr lang="en-GB" sz="1836">
              <a:solidFill>
                <a:srgbClr val="1A1A1A"/>
              </a:solidFill>
              <a:latin typeface="Segoe UI"/>
            </a:endParaRPr>
          </a:p>
          <a:p>
            <a:pPr defTabSz="932597"/>
            <a:r>
              <a:rPr lang="en-GB" sz="1836">
                <a:solidFill>
                  <a:srgbClr val="1A1A1A"/>
                </a:solidFill>
                <a:latin typeface="Segoe UI"/>
              </a:rPr>
              <a:t>Availability Zones are set up to be an isolation boundary. </a:t>
            </a:r>
          </a:p>
          <a:p>
            <a:pPr defTabSz="932597"/>
            <a:r>
              <a:rPr lang="en-GB" sz="1836">
                <a:solidFill>
                  <a:srgbClr val="1A1A1A"/>
                </a:solidFill>
                <a:latin typeface="Segoe UI"/>
              </a:rPr>
              <a:t>If one availability zone goes down, the other continues working.</a:t>
            </a:r>
          </a:p>
        </p:txBody>
      </p:sp>
    </p:spTree>
    <p:extLst>
      <p:ext uri="{BB962C8B-B14F-4D97-AF65-F5344CB8AC3E}">
        <p14:creationId xmlns:p14="http://schemas.microsoft.com/office/powerpoint/2010/main" val="10198748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D566E5-3999-4226-9EC6-A04D28899EE7}"/>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5749FBD-55A7-4DAC-8313-530C0566F06D}"/>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defTabSz="508525">
              <a:lnSpc>
                <a:spcPct val="90000"/>
              </a:lnSpc>
              <a:spcBef>
                <a:spcPts val="0"/>
              </a:spcBef>
              <a:buNone/>
            </a:pPr>
            <a:r>
              <a:rPr lang="en-GB" sz="3672" b="1" spc="-51">
                <a:ln w="3175">
                  <a:noFill/>
                </a:ln>
                <a:solidFill>
                  <a:srgbClr val="FFFFFF"/>
                </a:solidFill>
                <a:latin typeface="Segoe UI Semibold"/>
                <a:cs typeface="Segoe UI" pitchFamily="34" charset="0"/>
              </a:rPr>
              <a:t>Azure Bastion</a:t>
            </a:r>
          </a:p>
        </p:txBody>
      </p:sp>
      <p:sp>
        <p:nvSpPr>
          <p:cNvPr id="11" name="Rectangle 10">
            <a:extLst>
              <a:ext uri="{FF2B5EF4-FFF2-40B4-BE49-F238E27FC236}">
                <a16:creationId xmlns:a16="http://schemas.microsoft.com/office/drawing/2014/main" id="{07E9C1EE-39FC-41AA-B479-19A9C0D3FAD3}"/>
              </a:ext>
            </a:extLst>
          </p:cNvPr>
          <p:cNvSpPr/>
          <p:nvPr/>
        </p:nvSpPr>
        <p:spPr>
          <a:xfrm>
            <a:off x="403703" y="2535499"/>
            <a:ext cx="5539744" cy="2634952"/>
          </a:xfrm>
          <a:prstGeom prst="rect">
            <a:avLst/>
          </a:prstGeom>
        </p:spPr>
        <p:txBody>
          <a:bodyPr wrap="square">
            <a:spAutoFit/>
          </a:bodyPr>
          <a:lstStyle/>
          <a:p>
            <a:pPr defTabSz="932597"/>
            <a:r>
              <a:rPr lang="en-GB" sz="1836">
                <a:solidFill>
                  <a:srgbClr val="1A1A1A"/>
                </a:solidFill>
                <a:latin typeface="Segoe UI"/>
              </a:rPr>
              <a:t>Azure Bastion provides customer with an Azure Portal Web Interface that provides secure access to your virtual machines.</a:t>
            </a:r>
          </a:p>
          <a:p>
            <a:pPr defTabSz="932597"/>
            <a:r>
              <a:rPr lang="en-GB" sz="1836">
                <a:solidFill>
                  <a:srgbClr val="1A1A1A"/>
                </a:solidFill>
                <a:latin typeface="Segoe UI"/>
              </a:rPr>
              <a:t> </a:t>
            </a:r>
          </a:p>
          <a:p>
            <a:pPr defTabSz="932597"/>
            <a:r>
              <a:rPr lang="en-GB" sz="1836">
                <a:solidFill>
                  <a:srgbClr val="1A1A1A"/>
                </a:solidFill>
                <a:latin typeface="Segoe UI"/>
              </a:rPr>
              <a:t>Essentially, Azure Bastion is a jump server, so you don’t have to expose your VM’s to the internet.</a:t>
            </a:r>
          </a:p>
          <a:p>
            <a:pPr defTabSz="932597"/>
            <a:endParaRPr lang="en-GB" sz="1836">
              <a:solidFill>
                <a:srgbClr val="1A1A1A"/>
              </a:solidFill>
              <a:latin typeface="Segoe UI"/>
            </a:endParaRPr>
          </a:p>
          <a:p>
            <a:pPr defTabSz="932597"/>
            <a:r>
              <a:rPr lang="en-GB" sz="1836">
                <a:solidFill>
                  <a:srgbClr val="1A1A1A"/>
                </a:solidFill>
                <a:latin typeface="Segoe UI"/>
              </a:rPr>
              <a:t>Azure Bastion Host servers are designed and configured to withstand attacks.</a:t>
            </a:r>
          </a:p>
        </p:txBody>
      </p:sp>
      <p:pic>
        <p:nvPicPr>
          <p:cNvPr id="272386" name="Picture 2">
            <a:extLst>
              <a:ext uri="{FF2B5EF4-FFF2-40B4-BE49-F238E27FC236}">
                <a16:creationId xmlns:a16="http://schemas.microsoft.com/office/drawing/2014/main" id="{32FEB9EB-62C9-E867-1F00-D795B0310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447" y="1965960"/>
            <a:ext cx="6351106" cy="4229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2731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D566E5-3999-4226-9EC6-A04D28899EE7}"/>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5749FBD-55A7-4DAC-8313-530C0566F06D}"/>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defTabSz="508525">
              <a:lnSpc>
                <a:spcPct val="90000"/>
              </a:lnSpc>
              <a:spcBef>
                <a:spcPts val="0"/>
              </a:spcBef>
              <a:buNone/>
            </a:pPr>
            <a:r>
              <a:rPr lang="en-GB" sz="3672" b="1" spc="-51">
                <a:ln w="3175">
                  <a:noFill/>
                </a:ln>
                <a:solidFill>
                  <a:srgbClr val="FFFFFF"/>
                </a:solidFill>
                <a:latin typeface="Segoe UI Semibold"/>
                <a:cs typeface="Segoe UI" pitchFamily="34" charset="0"/>
              </a:rPr>
              <a:t>Azure Bastion</a:t>
            </a:r>
          </a:p>
        </p:txBody>
      </p:sp>
      <p:pic>
        <p:nvPicPr>
          <p:cNvPr id="272386" name="Picture 2">
            <a:extLst>
              <a:ext uri="{FF2B5EF4-FFF2-40B4-BE49-F238E27FC236}">
                <a16:creationId xmlns:a16="http://schemas.microsoft.com/office/drawing/2014/main" id="{32FEB9EB-62C9-E867-1F00-D795B0310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447" y="1965960"/>
            <a:ext cx="6351106" cy="4229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E9D0CF2-FEAF-EF3F-2CDA-6F81701D468D}"/>
              </a:ext>
            </a:extLst>
          </p:cNvPr>
          <p:cNvSpPr/>
          <p:nvPr/>
        </p:nvSpPr>
        <p:spPr>
          <a:xfrm>
            <a:off x="625308" y="2294549"/>
            <a:ext cx="4622102" cy="2554545"/>
          </a:xfrm>
          <a:prstGeom prst="rect">
            <a:avLst/>
          </a:prstGeom>
        </p:spPr>
        <p:txBody>
          <a:bodyPr wrap="square" lIns="91440" tIns="45720" rIns="91440" bIns="45720" anchor="t">
            <a:spAutoFit/>
          </a:bodyPr>
          <a:lstStyle/>
          <a:p>
            <a:pPr algn="ctr"/>
            <a:r>
              <a:rPr lang="en-GB" sz="4000" b="1">
                <a:cs typeface="Segoe UI"/>
              </a:rPr>
              <a:t>HANDS ON LAB</a:t>
            </a:r>
            <a:endParaRPr lang="en-US" sz="4000" b="1">
              <a:cs typeface="Segoe UI"/>
            </a:endParaRPr>
          </a:p>
          <a:p>
            <a:pPr algn="ctr"/>
            <a:endParaRPr lang="en-GB" sz="4000" b="1">
              <a:cs typeface="Segoe UI"/>
            </a:endParaRPr>
          </a:p>
          <a:p>
            <a:pPr algn="ctr"/>
            <a:r>
              <a:rPr lang="en-GB" sz="4000" b="1">
                <a:cs typeface="Segoe UI"/>
              </a:rPr>
              <a:t>Create Azure Bastion</a:t>
            </a:r>
          </a:p>
        </p:txBody>
      </p:sp>
    </p:spTree>
    <p:extLst>
      <p:ext uri="{BB962C8B-B14F-4D97-AF65-F5344CB8AC3E}">
        <p14:creationId xmlns:p14="http://schemas.microsoft.com/office/powerpoint/2010/main" val="14615826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D566E5-3999-4226-9EC6-A04D28899EE7}"/>
              </a:ext>
            </a:extLst>
          </p:cNvPr>
          <p:cNvSpPr/>
          <p:nvPr/>
        </p:nvSpPr>
        <p:spPr bwMode="auto">
          <a:xfrm>
            <a:off x="883" y="-1"/>
            <a:ext cx="12434711" cy="1347917"/>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5749FBD-55A7-4DAC-8313-530C0566F06D}"/>
              </a:ext>
            </a:extLst>
          </p:cNvPr>
          <p:cNvSpPr txBox="1">
            <a:spLocks/>
          </p:cNvSpPr>
          <p:nvPr/>
        </p:nvSpPr>
        <p:spPr>
          <a:xfrm>
            <a:off x="258411" y="432396"/>
            <a:ext cx="5959826"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defTabSz="508525">
              <a:lnSpc>
                <a:spcPct val="90000"/>
              </a:lnSpc>
              <a:spcBef>
                <a:spcPts val="0"/>
              </a:spcBef>
              <a:buNone/>
            </a:pPr>
            <a:r>
              <a:rPr lang="en-GB" sz="3672" b="1" spc="-51">
                <a:ln w="3175">
                  <a:noFill/>
                </a:ln>
                <a:solidFill>
                  <a:srgbClr val="FFFFFF"/>
                </a:solidFill>
                <a:latin typeface="Segoe UI Semibold"/>
                <a:cs typeface="Segoe UI" pitchFamily="34" charset="0"/>
              </a:rPr>
              <a:t>Azure Storage Services</a:t>
            </a:r>
          </a:p>
        </p:txBody>
      </p:sp>
      <p:sp>
        <p:nvSpPr>
          <p:cNvPr id="3" name="Rectangle 2">
            <a:extLst>
              <a:ext uri="{FF2B5EF4-FFF2-40B4-BE49-F238E27FC236}">
                <a16:creationId xmlns:a16="http://schemas.microsoft.com/office/drawing/2014/main" id="{36306DE5-CF0D-ED87-9DEB-3EBC71D9A325}"/>
              </a:ext>
            </a:extLst>
          </p:cNvPr>
          <p:cNvSpPr/>
          <p:nvPr/>
        </p:nvSpPr>
        <p:spPr bwMode="auto">
          <a:xfrm>
            <a:off x="2678376" y="2716346"/>
            <a:ext cx="2331422" cy="318228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marL="0" marR="0" lvl="0" indent="0" defTabSz="856773"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defTabSz="85667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4" name="Rectangle 3">
            <a:extLst>
              <a:ext uri="{FF2B5EF4-FFF2-40B4-BE49-F238E27FC236}">
                <a16:creationId xmlns:a16="http://schemas.microsoft.com/office/drawing/2014/main" id="{85CD81A3-BE58-AD8D-B560-0E14E3F42434}"/>
              </a:ext>
            </a:extLst>
          </p:cNvPr>
          <p:cNvSpPr/>
          <p:nvPr/>
        </p:nvSpPr>
        <p:spPr bwMode="auto">
          <a:xfrm>
            <a:off x="304821" y="2716346"/>
            <a:ext cx="2331422" cy="318228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marL="0" marR="0" lvl="0" indent="0" defTabSz="856773"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defTabSz="85677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5" name="Rectangle 4">
            <a:extLst>
              <a:ext uri="{FF2B5EF4-FFF2-40B4-BE49-F238E27FC236}">
                <a16:creationId xmlns:a16="http://schemas.microsoft.com/office/drawing/2014/main" id="{C0959B49-6A21-04B9-7B25-50FDCA2C01A6}"/>
              </a:ext>
            </a:extLst>
          </p:cNvPr>
          <p:cNvSpPr/>
          <p:nvPr/>
        </p:nvSpPr>
        <p:spPr bwMode="auto">
          <a:xfrm>
            <a:off x="304821" y="5954327"/>
            <a:ext cx="11825648" cy="946127"/>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marL="0" marR="0" lvl="0" indent="0" algn="ctr" defTabSz="856773"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56773"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6" name="Group 5">
            <a:extLst>
              <a:ext uri="{FF2B5EF4-FFF2-40B4-BE49-F238E27FC236}">
                <a16:creationId xmlns:a16="http://schemas.microsoft.com/office/drawing/2014/main" id="{E3852D20-19D5-C467-7522-2A0CB6617D98}"/>
              </a:ext>
            </a:extLst>
          </p:cNvPr>
          <p:cNvGrpSpPr/>
          <p:nvPr/>
        </p:nvGrpSpPr>
        <p:grpSpPr>
          <a:xfrm>
            <a:off x="73487" y="1414755"/>
            <a:ext cx="5500245" cy="1394303"/>
            <a:chOff x="148911" y="1211263"/>
            <a:chExt cx="5500947" cy="1394481"/>
          </a:xfrm>
        </p:grpSpPr>
        <p:sp>
          <p:nvSpPr>
            <p:cNvPr id="7" name="Rectangle 6">
              <a:extLst>
                <a:ext uri="{FF2B5EF4-FFF2-40B4-BE49-F238E27FC236}">
                  <a16:creationId xmlns:a16="http://schemas.microsoft.com/office/drawing/2014/main" id="{40457814-EB18-0059-F4E5-F18EAA816AA4}"/>
                </a:ext>
              </a:extLst>
            </p:cNvPr>
            <p:cNvSpPr/>
            <p:nvPr/>
          </p:nvSpPr>
          <p:spPr bwMode="auto">
            <a:xfrm>
              <a:off x="380276" y="1211263"/>
              <a:ext cx="4705578" cy="1258715"/>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defTabSz="932504"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a:ln w="3175">
                    <a:noFill/>
                  </a:ln>
                  <a:gradFill>
                    <a:gsLst>
                      <a:gs pos="83772">
                        <a:srgbClr val="FFFFFF"/>
                      </a:gs>
                      <a:gs pos="42857">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9" name="Group 8">
              <a:extLst>
                <a:ext uri="{FF2B5EF4-FFF2-40B4-BE49-F238E27FC236}">
                  <a16:creationId xmlns:a16="http://schemas.microsoft.com/office/drawing/2014/main" id="{F8CB5775-7C3B-B66E-B805-6F9E30A66685}"/>
                </a:ext>
              </a:extLst>
            </p:cNvPr>
            <p:cNvGrpSpPr/>
            <p:nvPr/>
          </p:nvGrpSpPr>
          <p:grpSpPr>
            <a:xfrm>
              <a:off x="1209908" y="1673113"/>
              <a:ext cx="2377141" cy="932631"/>
              <a:chOff x="8107511" y="4954363"/>
              <a:chExt cx="2377141" cy="932631"/>
            </a:xfrm>
          </p:grpSpPr>
          <p:sp>
            <p:nvSpPr>
              <p:cNvPr id="17" name="TextBox 16">
                <a:extLst>
                  <a:ext uri="{FF2B5EF4-FFF2-40B4-BE49-F238E27FC236}">
                    <a16:creationId xmlns:a16="http://schemas.microsoft.com/office/drawing/2014/main" id="{9934D40E-6555-B7D2-81FC-EA7ACD5B3A04}"/>
                  </a:ext>
                </a:extLst>
              </p:cNvPr>
              <p:cNvSpPr txBox="1"/>
              <p:nvPr/>
            </p:nvSpPr>
            <p:spPr>
              <a:xfrm>
                <a:off x="8107511" y="5139811"/>
                <a:ext cx="2377141" cy="747183"/>
              </a:xfrm>
              <a:prstGeom prst="rect">
                <a:avLst/>
              </a:prstGeom>
              <a:noFill/>
            </p:spPr>
            <p:txBody>
              <a:bodyPr wrap="square" lIns="639907" tIns="146264" rIns="182831" bIns="146264" rtlCol="0">
                <a:spAutoFit/>
              </a:bodyPr>
              <a:lstStyle/>
              <a:p>
                <a:pPr marL="0" marR="0" lvl="0" indent="0" algn="ctr" defTabSz="932504"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Virtual </a:t>
                </a:r>
                <a:b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machines</a:t>
                </a:r>
              </a:p>
            </p:txBody>
          </p:sp>
          <p:sp>
            <p:nvSpPr>
              <p:cNvPr id="18" name="Freeform 30">
                <a:extLst>
                  <a:ext uri="{FF2B5EF4-FFF2-40B4-BE49-F238E27FC236}">
                    <a16:creationId xmlns:a16="http://schemas.microsoft.com/office/drawing/2014/main" id="{D292ABDF-AB96-5DAD-9C0D-A1E3AC0575CD}"/>
                  </a:ext>
                </a:extLst>
              </p:cNvPr>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rgbClr val="FFFFFF"/>
              </a:solidFill>
              <a:ln>
                <a:noFill/>
              </a:ln>
            </p:spPr>
            <p:txBody>
              <a:bodyPr vert="horz" wrap="square" lIns="91415" tIns="45707" rIns="91415" bIns="45707"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FFFFFF"/>
                      </a:gs>
                      <a:gs pos="42857">
                        <a:srgbClr val="FFFFFF"/>
                      </a:gs>
                    </a:gsLst>
                    <a:lin ang="5400000" scaled="0"/>
                  </a:gradFill>
                  <a:effectLst/>
                  <a:uLnTx/>
                  <a:uFillTx/>
                </a:endParaRPr>
              </a:p>
            </p:txBody>
          </p:sp>
        </p:grpSp>
        <p:grpSp>
          <p:nvGrpSpPr>
            <p:cNvPr id="11" name="Group 10">
              <a:extLst>
                <a:ext uri="{FF2B5EF4-FFF2-40B4-BE49-F238E27FC236}">
                  <a16:creationId xmlns:a16="http://schemas.microsoft.com/office/drawing/2014/main" id="{39605BAE-00F4-B854-65A4-C5EFDA95E74D}"/>
                </a:ext>
              </a:extLst>
            </p:cNvPr>
            <p:cNvGrpSpPr/>
            <p:nvPr/>
          </p:nvGrpSpPr>
          <p:grpSpPr>
            <a:xfrm>
              <a:off x="148911" y="1864676"/>
              <a:ext cx="1718120" cy="671565"/>
              <a:chOff x="7270490" y="5111698"/>
              <a:chExt cx="1718120" cy="671565"/>
            </a:xfrm>
          </p:grpSpPr>
          <p:sp>
            <p:nvSpPr>
              <p:cNvPr id="15" name="Freeform 21">
                <a:extLst>
                  <a:ext uri="{FF2B5EF4-FFF2-40B4-BE49-F238E27FC236}">
                    <a16:creationId xmlns:a16="http://schemas.microsoft.com/office/drawing/2014/main" id="{4653F011-E893-3464-14C3-F37413B09749}"/>
                  </a:ext>
                </a:extLst>
              </p:cNvPr>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rgbClr val="FFFFFF"/>
              </a:solidFill>
              <a:ln>
                <a:noFill/>
              </a:ln>
            </p:spPr>
            <p:txBody>
              <a:bodyPr vert="horz" wrap="square" lIns="91415" tIns="45707" rIns="91415" bIns="45707"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FFFFFF"/>
                      </a:gs>
                      <a:gs pos="42857">
                        <a:srgbClr val="FFFFFF"/>
                      </a:gs>
                    </a:gsLst>
                    <a:lin ang="5400000" scaled="0"/>
                  </a:gradFill>
                  <a:effectLst/>
                  <a:uLnTx/>
                  <a:uFillTx/>
                </a:endParaRPr>
              </a:p>
            </p:txBody>
          </p:sp>
          <p:sp>
            <p:nvSpPr>
              <p:cNvPr id="16" name="TextBox 15">
                <a:extLst>
                  <a:ext uri="{FF2B5EF4-FFF2-40B4-BE49-F238E27FC236}">
                    <a16:creationId xmlns:a16="http://schemas.microsoft.com/office/drawing/2014/main" id="{3823F03E-42FF-5770-980C-A2D2EA896DC3}"/>
                  </a:ext>
                </a:extLst>
              </p:cNvPr>
              <p:cNvSpPr txBox="1"/>
              <p:nvPr/>
            </p:nvSpPr>
            <p:spPr>
              <a:xfrm>
                <a:off x="7270490" y="5266271"/>
                <a:ext cx="1718120" cy="516992"/>
              </a:xfrm>
              <a:prstGeom prst="rect">
                <a:avLst/>
              </a:prstGeom>
              <a:noFill/>
            </p:spPr>
            <p:txBody>
              <a:bodyPr wrap="square" lIns="639907" tIns="146264" rIns="182831" bIns="146264" rtlCol="0">
                <a:spAutoFit/>
              </a:bodyPr>
              <a:lstStyle/>
              <a:p>
                <a:pPr marL="0" marR="0" lvl="0" indent="0" defTabSz="932504"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Storage</a:t>
                </a:r>
              </a:p>
            </p:txBody>
          </p:sp>
        </p:grpSp>
        <p:grpSp>
          <p:nvGrpSpPr>
            <p:cNvPr id="12" name="Group 11">
              <a:extLst>
                <a:ext uri="{FF2B5EF4-FFF2-40B4-BE49-F238E27FC236}">
                  <a16:creationId xmlns:a16="http://schemas.microsoft.com/office/drawing/2014/main" id="{130ECCBA-41D2-72AD-2CB0-6C6DE9822CE2}"/>
                </a:ext>
              </a:extLst>
            </p:cNvPr>
            <p:cNvGrpSpPr/>
            <p:nvPr/>
          </p:nvGrpSpPr>
          <p:grpSpPr>
            <a:xfrm>
              <a:off x="2929925" y="1826579"/>
              <a:ext cx="2719933" cy="731950"/>
              <a:chOff x="9659512" y="5051313"/>
              <a:chExt cx="2719933" cy="731950"/>
            </a:xfrm>
          </p:grpSpPr>
          <p:sp>
            <p:nvSpPr>
              <p:cNvPr id="13" name="Freeform 21">
                <a:extLst>
                  <a:ext uri="{FF2B5EF4-FFF2-40B4-BE49-F238E27FC236}">
                    <a16:creationId xmlns:a16="http://schemas.microsoft.com/office/drawing/2014/main" id="{0F07556C-0AE9-1720-CC42-E98BE0AB4978}"/>
                  </a:ext>
                </a:extLst>
              </p:cNvPr>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defTabSz="93250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w="3175">
                    <a:noFill/>
                  </a:ln>
                  <a:gradFill>
                    <a:gsLst>
                      <a:gs pos="83772">
                        <a:srgbClr val="FFFFFF"/>
                      </a:gs>
                      <a:gs pos="42857">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9CF73535-9B2B-A936-AE01-B81B801775A9}"/>
                  </a:ext>
                </a:extLst>
              </p:cNvPr>
              <p:cNvSpPr txBox="1"/>
              <p:nvPr/>
            </p:nvSpPr>
            <p:spPr>
              <a:xfrm>
                <a:off x="9659512" y="5266271"/>
                <a:ext cx="2719933" cy="516992"/>
              </a:xfrm>
              <a:prstGeom prst="rect">
                <a:avLst/>
              </a:prstGeom>
              <a:noFill/>
            </p:spPr>
            <p:txBody>
              <a:bodyPr wrap="square" lIns="639907" tIns="146264" rIns="182831" bIns="146264" rtlCol="0">
                <a:spAutoFit/>
              </a:bodyPr>
              <a:lstStyle/>
              <a:p>
                <a:pPr marL="0" marR="0" lvl="0" indent="0" defTabSz="932504"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Networking</a:t>
                </a:r>
              </a:p>
            </p:txBody>
          </p:sp>
        </p:grpSp>
      </p:grpSp>
      <p:sp>
        <p:nvSpPr>
          <p:cNvPr id="19" name="Rectangle 18">
            <a:extLst>
              <a:ext uri="{FF2B5EF4-FFF2-40B4-BE49-F238E27FC236}">
                <a16:creationId xmlns:a16="http://schemas.microsoft.com/office/drawing/2014/main" id="{285B5BBE-8A9E-CB7E-245E-2901F0BDCB4D}"/>
              </a:ext>
            </a:extLst>
          </p:cNvPr>
          <p:cNvSpPr/>
          <p:nvPr/>
        </p:nvSpPr>
        <p:spPr bwMode="auto">
          <a:xfrm>
            <a:off x="5051931" y="2716346"/>
            <a:ext cx="2331422" cy="318228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marL="0" marR="0" lvl="0" indent="0" defTabSz="856773"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Objects</a:t>
            </a:r>
          </a:p>
          <a:p>
            <a:pPr marL="0" marR="0" lvl="0" indent="0" defTabSz="85677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Highly scalable, REST based cloud object store</a:t>
            </a: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endParaRP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Block Blobs: Sequential file I/O</a:t>
            </a: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Cool Tier Available</a:t>
            </a: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Page Blobs: Random-write pattern data</a:t>
            </a: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Append Blobs</a:t>
            </a:r>
          </a:p>
        </p:txBody>
      </p:sp>
      <p:sp>
        <p:nvSpPr>
          <p:cNvPr id="20" name="Rectangle 19">
            <a:extLst>
              <a:ext uri="{FF2B5EF4-FFF2-40B4-BE49-F238E27FC236}">
                <a16:creationId xmlns:a16="http://schemas.microsoft.com/office/drawing/2014/main" id="{8206F49D-E92F-0120-72B5-DE18E566A3B3}"/>
              </a:ext>
            </a:extLst>
          </p:cNvPr>
          <p:cNvSpPr/>
          <p:nvPr/>
        </p:nvSpPr>
        <p:spPr bwMode="auto">
          <a:xfrm>
            <a:off x="9799045" y="2716346"/>
            <a:ext cx="2331422" cy="318228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marL="0" marR="0" lvl="0" indent="0" defTabSz="856773"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Queues</a:t>
            </a:r>
          </a:p>
          <a:p>
            <a:pPr marL="0" marR="0" lvl="0" indent="0" defTabSz="85677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Reliable queues at scale for cloud services</a:t>
            </a: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endParaRP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lumMod val="75000"/>
                  </a:srgbClr>
                </a:solidFill>
                <a:effectLst/>
                <a:uLnTx/>
                <a:uFillTx/>
                <a:latin typeface="Segoe UI"/>
                <a:ea typeface="+mn-ea"/>
                <a:cs typeface="Segoe UI" pitchFamily="34" charset="0"/>
              </a:rPr>
              <a:t>Decouple and scale components</a:t>
            </a: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lumMod val="75000"/>
                  </a:srgbClr>
                </a:solidFill>
                <a:effectLst/>
                <a:uLnTx/>
                <a:uFillTx/>
                <a:latin typeface="Segoe UI"/>
                <a:ea typeface="+mn-ea"/>
                <a:cs typeface="Segoe UI" pitchFamily="34" charset="0"/>
              </a:rPr>
              <a:t>Message visibility timeout and update message to protect against unreliable dequeuers </a:t>
            </a:r>
          </a:p>
        </p:txBody>
      </p:sp>
      <p:sp>
        <p:nvSpPr>
          <p:cNvPr id="21" name="Rectangle 20">
            <a:extLst>
              <a:ext uri="{FF2B5EF4-FFF2-40B4-BE49-F238E27FC236}">
                <a16:creationId xmlns:a16="http://schemas.microsoft.com/office/drawing/2014/main" id="{D55672D4-55D6-7A56-D0E0-556EA9A9F944}"/>
              </a:ext>
            </a:extLst>
          </p:cNvPr>
          <p:cNvSpPr/>
          <p:nvPr/>
        </p:nvSpPr>
        <p:spPr bwMode="auto">
          <a:xfrm>
            <a:off x="7425488" y="2716346"/>
            <a:ext cx="2331422" cy="318228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marL="0" marR="0" lvl="0" indent="0" defTabSz="856773"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Tables</a:t>
            </a:r>
          </a:p>
          <a:p>
            <a:pPr marL="0" marR="0" lvl="0" indent="0" defTabSz="85677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Massive auto-scaling NoSQL store</a:t>
            </a: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endParaRP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Dynamic scaling based on load</a:t>
            </a: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endParaRP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Scale to PBs of table data </a:t>
            </a: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endParaRPr>
          </a:p>
          <a:p>
            <a:pPr marL="0" marR="0" lvl="0" indent="0" defTabSz="85677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rPr>
              <a:t>Fast key/value lookups</a:t>
            </a: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endParaRPr>
          </a:p>
          <a:p>
            <a:pPr marL="0" marR="0" lvl="0" indent="0" defTabSz="85677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5050">
                  <a:lumMod val="75000"/>
                </a:srgbClr>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A8544E14-5E5E-4BA3-6E42-BC3F5C1C2644}"/>
              </a:ext>
            </a:extLst>
          </p:cNvPr>
          <p:cNvGrpSpPr/>
          <p:nvPr/>
        </p:nvGrpSpPr>
        <p:grpSpPr>
          <a:xfrm>
            <a:off x="5057098" y="1417410"/>
            <a:ext cx="7944627" cy="1298936"/>
            <a:chOff x="5133158" y="1213918"/>
            <a:chExt cx="7945641" cy="1299102"/>
          </a:xfrm>
        </p:grpSpPr>
        <p:sp>
          <p:nvSpPr>
            <p:cNvPr id="23" name="Rectangle 22">
              <a:extLst>
                <a:ext uri="{FF2B5EF4-FFF2-40B4-BE49-F238E27FC236}">
                  <a16:creationId xmlns:a16="http://schemas.microsoft.com/office/drawing/2014/main" id="{BA0D109C-5445-1CF8-407C-BB0870174CBF}"/>
                </a:ext>
              </a:extLst>
            </p:cNvPr>
            <p:cNvSpPr/>
            <p:nvPr/>
          </p:nvSpPr>
          <p:spPr bwMode="auto">
            <a:xfrm>
              <a:off x="5142474" y="1213918"/>
              <a:ext cx="7064958" cy="1256282"/>
            </a:xfrm>
            <a:prstGeom prst="rect">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defTabSz="932504" eaLnBrk="1" fontAlgn="auto" latinLnBrk="0" hangingPunct="1">
                <a:lnSpc>
                  <a:spcPct val="90000"/>
                </a:lnSpc>
                <a:spcBef>
                  <a:spcPts val="0"/>
                </a:spcBef>
                <a:spcAft>
                  <a:spcPts val="0"/>
                </a:spcAft>
                <a:buClrTx/>
                <a:buSzTx/>
                <a:buFontTx/>
                <a:buNone/>
                <a:tabLst/>
                <a:defRPr/>
              </a:pPr>
              <a:r>
                <a:rPr kumimoji="0" lang="en-US" sz="2800" b="1" i="0" u="none" strike="noStrike" kern="0" cap="none" spc="-30" normalizeH="0" baseline="0" noProof="0">
                  <a:ln w="3175">
                    <a:noFill/>
                  </a:ln>
                  <a:gradFill>
                    <a:gsLst>
                      <a:gs pos="83772">
                        <a:srgbClr val="FFFFFF"/>
                      </a:gs>
                      <a:gs pos="42857">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24" name="Group 23">
              <a:extLst>
                <a:ext uri="{FF2B5EF4-FFF2-40B4-BE49-F238E27FC236}">
                  <a16:creationId xmlns:a16="http://schemas.microsoft.com/office/drawing/2014/main" id="{4CAE6C0F-CADA-4ACD-E2E0-96E697105EA6}"/>
                </a:ext>
              </a:extLst>
            </p:cNvPr>
            <p:cNvGrpSpPr/>
            <p:nvPr/>
          </p:nvGrpSpPr>
          <p:grpSpPr>
            <a:xfrm>
              <a:off x="5133158" y="1765837"/>
              <a:ext cx="2719933" cy="747183"/>
              <a:chOff x="385441" y="5036080"/>
              <a:chExt cx="2719933" cy="747183"/>
            </a:xfrm>
          </p:grpSpPr>
          <p:sp>
            <p:nvSpPr>
              <p:cNvPr id="39" name="TextBox 38">
                <a:extLst>
                  <a:ext uri="{FF2B5EF4-FFF2-40B4-BE49-F238E27FC236}">
                    <a16:creationId xmlns:a16="http://schemas.microsoft.com/office/drawing/2014/main" id="{9F52C497-9FEA-860D-1CBA-610D1A6080CA}"/>
                  </a:ext>
                </a:extLst>
              </p:cNvPr>
              <p:cNvSpPr txBox="1"/>
              <p:nvPr/>
            </p:nvSpPr>
            <p:spPr>
              <a:xfrm>
                <a:off x="385441" y="5036080"/>
                <a:ext cx="2719933" cy="747183"/>
              </a:xfrm>
              <a:prstGeom prst="rect">
                <a:avLst/>
              </a:prstGeom>
              <a:noFill/>
            </p:spPr>
            <p:txBody>
              <a:bodyPr wrap="square" lIns="639907" tIns="146264" rIns="182831" bIns="146264" rtlCol="0">
                <a:spAutoFit/>
              </a:bodyPr>
              <a:lstStyle/>
              <a:p>
                <a:pPr marL="0" marR="0" lvl="0" indent="0" defTabSz="932504"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Existing </a:t>
                </a:r>
                <a:b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frameworks</a:t>
                </a:r>
              </a:p>
            </p:txBody>
          </p:sp>
          <p:sp>
            <p:nvSpPr>
              <p:cNvPr id="40" name="Freeform 699">
                <a:extLst>
                  <a:ext uri="{FF2B5EF4-FFF2-40B4-BE49-F238E27FC236}">
                    <a16:creationId xmlns:a16="http://schemas.microsoft.com/office/drawing/2014/main" id="{750679F6-E737-C092-AA72-B83AFF12C912}"/>
                  </a:ext>
                </a:extLst>
              </p:cNvPr>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rgbClr val="FFFFFF"/>
                      </a:gs>
                      <a:gs pos="42857">
                        <a:srgbClr val="FFFFFF"/>
                      </a:gs>
                    </a:gsLst>
                    <a:lin ang="5400000" scaled="0"/>
                  </a:gradFill>
                  <a:effectLst/>
                  <a:uLnTx/>
                  <a:uFillTx/>
                </a:endParaRPr>
              </a:p>
            </p:txBody>
          </p:sp>
        </p:grpSp>
        <p:grpSp>
          <p:nvGrpSpPr>
            <p:cNvPr id="25" name="Group 24">
              <a:extLst>
                <a:ext uri="{FF2B5EF4-FFF2-40B4-BE49-F238E27FC236}">
                  <a16:creationId xmlns:a16="http://schemas.microsoft.com/office/drawing/2014/main" id="{6F9930D0-63A0-3292-5857-B9168271EB52}"/>
                </a:ext>
              </a:extLst>
            </p:cNvPr>
            <p:cNvGrpSpPr/>
            <p:nvPr/>
          </p:nvGrpSpPr>
          <p:grpSpPr>
            <a:xfrm>
              <a:off x="6935268" y="1765837"/>
              <a:ext cx="2719933" cy="747183"/>
              <a:chOff x="2187551" y="5036080"/>
              <a:chExt cx="2719933" cy="747183"/>
            </a:xfrm>
          </p:grpSpPr>
          <p:grpSp>
            <p:nvGrpSpPr>
              <p:cNvPr id="32" name="Group 31">
                <a:extLst>
                  <a:ext uri="{FF2B5EF4-FFF2-40B4-BE49-F238E27FC236}">
                    <a16:creationId xmlns:a16="http://schemas.microsoft.com/office/drawing/2014/main" id="{6496AB01-0210-0E65-9797-0747E16ACBC9}"/>
                  </a:ext>
                </a:extLst>
              </p:cNvPr>
              <p:cNvGrpSpPr>
                <a:grpSpLocks noChangeAspect="1"/>
              </p:cNvGrpSpPr>
              <p:nvPr/>
            </p:nvGrpSpPr>
            <p:grpSpPr>
              <a:xfrm>
                <a:off x="2418123" y="5235396"/>
                <a:ext cx="253188" cy="254801"/>
                <a:chOff x="6512990" y="1747047"/>
                <a:chExt cx="1235956" cy="1270956"/>
              </a:xfrm>
              <a:solidFill>
                <a:srgbClr val="FFFFFF"/>
              </a:solidFill>
            </p:grpSpPr>
            <p:sp>
              <p:nvSpPr>
                <p:cNvPr id="34" name="Rectangle 33">
                  <a:extLst>
                    <a:ext uri="{FF2B5EF4-FFF2-40B4-BE49-F238E27FC236}">
                      <a16:creationId xmlns:a16="http://schemas.microsoft.com/office/drawing/2014/main" id="{13A8ECDC-3055-4C72-04D0-F774B9936F16}"/>
                    </a:ext>
                  </a:extLst>
                </p:cNvPr>
                <p:cNvSpPr>
                  <a:spLocks noChangeArrowheads="1"/>
                </p:cNvSpPr>
                <p:nvPr/>
              </p:nvSpPr>
              <p:spPr bwMode="auto">
                <a:xfrm>
                  <a:off x="6512990" y="1747047"/>
                  <a:ext cx="522386" cy="554698"/>
                </a:xfrm>
                <a:prstGeom prst="rect">
                  <a:avLst/>
                </a:prstGeom>
                <a:noFill/>
                <a:ln w="19050" cap="flat">
                  <a:solidFill>
                    <a:srgbClr val="FFFFFF"/>
                  </a:solidFill>
                  <a:prstDash val="solid"/>
                  <a:miter lim="800000"/>
                  <a:headEnd/>
                  <a:tailEnd/>
                </a:ln>
              </p:spPr>
              <p:txBody>
                <a:bodyPr vert="horz" wrap="square" lIns="93235" tIns="46617" rIns="93235" bIns="46617"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FFFFFF"/>
                        </a:gs>
                        <a:gs pos="42857">
                          <a:srgbClr val="FFFFFF"/>
                        </a:gs>
                      </a:gsLst>
                      <a:lin ang="5400000" scaled="0"/>
                    </a:gradFill>
                    <a:effectLst/>
                    <a:uLnTx/>
                    <a:uFillTx/>
                    <a:latin typeface="Segoe UI Light"/>
                  </a:endParaRPr>
                </a:p>
              </p:txBody>
            </p:sp>
            <p:sp>
              <p:nvSpPr>
                <p:cNvPr id="35" name="Rectangle 34">
                  <a:extLst>
                    <a:ext uri="{FF2B5EF4-FFF2-40B4-BE49-F238E27FC236}">
                      <a16:creationId xmlns:a16="http://schemas.microsoft.com/office/drawing/2014/main" id="{3FCFA9B9-4245-4B9D-FA4D-9F466C602CBB}"/>
                    </a:ext>
                  </a:extLst>
                </p:cNvPr>
                <p:cNvSpPr>
                  <a:spLocks noChangeArrowheads="1"/>
                </p:cNvSpPr>
                <p:nvPr/>
              </p:nvSpPr>
              <p:spPr bwMode="auto">
                <a:xfrm>
                  <a:off x="7210403" y="1747047"/>
                  <a:ext cx="538542" cy="554698"/>
                </a:xfrm>
                <a:prstGeom prst="rect">
                  <a:avLst/>
                </a:prstGeom>
                <a:noFill/>
                <a:ln w="19050" cap="flat">
                  <a:solidFill>
                    <a:srgbClr val="FFFFFF"/>
                  </a:solidFill>
                  <a:prstDash val="solid"/>
                  <a:miter lim="800000"/>
                  <a:headEnd/>
                  <a:tailEnd/>
                </a:ln>
              </p:spPr>
              <p:txBody>
                <a:bodyPr vert="horz" wrap="square" lIns="93235" tIns="46617" rIns="93235" bIns="46617"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FFFFFF"/>
                        </a:gs>
                        <a:gs pos="42857">
                          <a:srgbClr val="FFFFFF"/>
                        </a:gs>
                      </a:gsLst>
                      <a:lin ang="5400000" scaled="0"/>
                    </a:gradFill>
                    <a:effectLst/>
                    <a:uLnTx/>
                    <a:uFillTx/>
                    <a:latin typeface="Segoe UI Light"/>
                  </a:endParaRPr>
                </a:p>
              </p:txBody>
            </p:sp>
            <p:sp>
              <p:nvSpPr>
                <p:cNvPr id="36" name="Rectangle 35">
                  <a:extLst>
                    <a:ext uri="{FF2B5EF4-FFF2-40B4-BE49-F238E27FC236}">
                      <a16:creationId xmlns:a16="http://schemas.microsoft.com/office/drawing/2014/main" id="{3F1035E4-B779-39C7-78B2-49A66C07233E}"/>
                    </a:ext>
                  </a:extLst>
                </p:cNvPr>
                <p:cNvSpPr>
                  <a:spLocks noChangeArrowheads="1"/>
                </p:cNvSpPr>
                <p:nvPr/>
              </p:nvSpPr>
              <p:spPr bwMode="auto">
                <a:xfrm>
                  <a:off x="6512990" y="2463304"/>
                  <a:ext cx="522385" cy="554698"/>
                </a:xfrm>
                <a:prstGeom prst="rect">
                  <a:avLst/>
                </a:prstGeom>
                <a:noFill/>
                <a:ln w="19050" cap="flat">
                  <a:solidFill>
                    <a:srgbClr val="FFFFFF"/>
                  </a:solidFill>
                  <a:prstDash val="solid"/>
                  <a:miter lim="800000"/>
                  <a:headEnd/>
                  <a:tailEnd/>
                </a:ln>
              </p:spPr>
              <p:txBody>
                <a:bodyPr vert="horz" wrap="square" lIns="93235" tIns="46617" rIns="93235" bIns="46617"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FFFFFF"/>
                        </a:gs>
                        <a:gs pos="42857">
                          <a:srgbClr val="FFFFFF"/>
                        </a:gs>
                      </a:gsLst>
                      <a:lin ang="5400000" scaled="0"/>
                    </a:gradFill>
                    <a:effectLst/>
                    <a:uLnTx/>
                    <a:uFillTx/>
                    <a:latin typeface="Segoe UI Light"/>
                  </a:endParaRPr>
                </a:p>
              </p:txBody>
            </p:sp>
            <p:sp>
              <p:nvSpPr>
                <p:cNvPr id="37" name="Rectangle 36">
                  <a:extLst>
                    <a:ext uri="{FF2B5EF4-FFF2-40B4-BE49-F238E27FC236}">
                      <a16:creationId xmlns:a16="http://schemas.microsoft.com/office/drawing/2014/main" id="{1165D3AF-AE1D-B38A-9AAC-A1B6BCE50726}"/>
                    </a:ext>
                  </a:extLst>
                </p:cNvPr>
                <p:cNvSpPr>
                  <a:spLocks noChangeArrowheads="1"/>
                </p:cNvSpPr>
                <p:nvPr/>
              </p:nvSpPr>
              <p:spPr bwMode="auto">
                <a:xfrm>
                  <a:off x="7210404" y="2463304"/>
                  <a:ext cx="538542" cy="554699"/>
                </a:xfrm>
                <a:prstGeom prst="rect">
                  <a:avLst/>
                </a:prstGeom>
                <a:noFill/>
                <a:ln w="19050" cap="flat">
                  <a:solidFill>
                    <a:srgbClr val="FFFFFF"/>
                  </a:solidFill>
                  <a:prstDash val="solid"/>
                  <a:miter lim="800000"/>
                  <a:headEnd/>
                  <a:tailEnd/>
                </a:ln>
              </p:spPr>
              <p:txBody>
                <a:bodyPr vert="horz" wrap="square" lIns="93235" tIns="46617" rIns="93235" bIns="46617"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FFFFFF"/>
                        </a:gs>
                        <a:gs pos="42857">
                          <a:srgbClr val="FFFFFF"/>
                        </a:gs>
                      </a:gsLst>
                      <a:lin ang="5400000" scaled="0"/>
                    </a:gradFill>
                    <a:effectLst/>
                    <a:uLnTx/>
                    <a:uFillTx/>
                    <a:latin typeface="Segoe UI Light"/>
                  </a:endParaRPr>
                </a:p>
              </p:txBody>
            </p:sp>
            <p:sp>
              <p:nvSpPr>
                <p:cNvPr id="38" name="Freeform 37">
                  <a:extLst>
                    <a:ext uri="{FF2B5EF4-FFF2-40B4-BE49-F238E27FC236}">
                      <a16:creationId xmlns:a16="http://schemas.microsoft.com/office/drawing/2014/main" id="{EADC73BF-8FF2-FBB8-03E8-E68A03B29A8E}"/>
                    </a:ext>
                  </a:extLst>
                </p:cNvPr>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rgbClr val="FFFFFF"/>
                  </a:solidFill>
                  <a:round/>
                  <a:headEnd/>
                  <a:tailEnd/>
                </a:ln>
              </p:spPr>
              <p:txBody>
                <a:bodyPr vert="horz" wrap="square" lIns="93235" tIns="46617" rIns="93235" bIns="46617"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83772">
                          <a:srgbClr val="FFFFFF"/>
                        </a:gs>
                        <a:gs pos="42857">
                          <a:srgbClr val="FFFFFF"/>
                        </a:gs>
                      </a:gsLst>
                      <a:lin ang="5400000" scaled="0"/>
                    </a:gradFill>
                    <a:effectLst/>
                    <a:uLnTx/>
                    <a:uFillTx/>
                    <a:latin typeface="Segoe UI Light"/>
                  </a:endParaRPr>
                </a:p>
              </p:txBody>
            </p:sp>
          </p:grpSp>
          <p:sp>
            <p:nvSpPr>
              <p:cNvPr id="33" name="TextBox 32">
                <a:extLst>
                  <a:ext uri="{FF2B5EF4-FFF2-40B4-BE49-F238E27FC236}">
                    <a16:creationId xmlns:a16="http://schemas.microsoft.com/office/drawing/2014/main" id="{51763FEE-7E89-6AC0-2787-39B0719AE3A8}"/>
                  </a:ext>
                </a:extLst>
              </p:cNvPr>
              <p:cNvSpPr txBox="1"/>
              <p:nvPr/>
            </p:nvSpPr>
            <p:spPr>
              <a:xfrm>
                <a:off x="2187551" y="5036080"/>
                <a:ext cx="2719933" cy="747183"/>
              </a:xfrm>
              <a:prstGeom prst="rect">
                <a:avLst/>
              </a:prstGeom>
              <a:noFill/>
            </p:spPr>
            <p:txBody>
              <a:bodyPr wrap="square" lIns="639907" tIns="146264" rIns="182831" bIns="146264" rtlCol="0">
                <a:spAutoFit/>
              </a:bodyPr>
              <a:lstStyle/>
              <a:p>
                <a:pPr marL="0" marR="0" lvl="0" indent="0" defTabSz="932504"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Web </a:t>
                </a:r>
                <a:b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and mobile</a:t>
                </a:r>
              </a:p>
            </p:txBody>
          </p:sp>
        </p:grpSp>
        <p:grpSp>
          <p:nvGrpSpPr>
            <p:cNvPr id="26" name="Group 25">
              <a:extLst>
                <a:ext uri="{FF2B5EF4-FFF2-40B4-BE49-F238E27FC236}">
                  <a16:creationId xmlns:a16="http://schemas.microsoft.com/office/drawing/2014/main" id="{3474D9FE-BFC4-D6C9-60EF-08AD487E0A47}"/>
                </a:ext>
              </a:extLst>
            </p:cNvPr>
            <p:cNvGrpSpPr/>
            <p:nvPr/>
          </p:nvGrpSpPr>
          <p:grpSpPr>
            <a:xfrm>
              <a:off x="10358866" y="1765837"/>
              <a:ext cx="2719933" cy="747183"/>
              <a:chOff x="5611149" y="4984470"/>
              <a:chExt cx="2719933" cy="747183"/>
            </a:xfrm>
          </p:grpSpPr>
          <p:sp>
            <p:nvSpPr>
              <p:cNvPr id="30" name="TextBox 29">
                <a:extLst>
                  <a:ext uri="{FF2B5EF4-FFF2-40B4-BE49-F238E27FC236}">
                    <a16:creationId xmlns:a16="http://schemas.microsoft.com/office/drawing/2014/main" id="{13140383-5F3E-7FB8-CF5D-CA4C3E76A4D4}"/>
                  </a:ext>
                </a:extLst>
              </p:cNvPr>
              <p:cNvSpPr txBox="1"/>
              <p:nvPr/>
            </p:nvSpPr>
            <p:spPr>
              <a:xfrm>
                <a:off x="5611149" y="4984470"/>
                <a:ext cx="2719933" cy="747183"/>
              </a:xfrm>
              <a:prstGeom prst="rect">
                <a:avLst/>
              </a:prstGeom>
              <a:noFill/>
            </p:spPr>
            <p:txBody>
              <a:bodyPr wrap="square" lIns="639907" tIns="146264" rIns="182831" bIns="146264" rtlCol="0">
                <a:spAutoFit/>
              </a:bodyPr>
              <a:lstStyle/>
              <a:p>
                <a:pPr marL="0" marR="0" lvl="0" indent="0" defTabSz="932504"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Serverless </a:t>
                </a:r>
                <a:b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Compute</a:t>
                </a:r>
              </a:p>
            </p:txBody>
          </p:sp>
          <p:sp>
            <p:nvSpPr>
              <p:cNvPr id="31" name="Freeform 10">
                <a:extLst>
                  <a:ext uri="{FF2B5EF4-FFF2-40B4-BE49-F238E27FC236}">
                    <a16:creationId xmlns:a16="http://schemas.microsoft.com/office/drawing/2014/main" id="{43CA5435-F2B1-5A5E-D815-F13FC2B66DD8}"/>
                  </a:ext>
                </a:extLst>
              </p:cNvPr>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83772">
                        <a:srgbClr val="FFFFFF"/>
                      </a:gs>
                      <a:gs pos="42857">
                        <a:srgbClr val="FFFFFF"/>
                      </a:gs>
                    </a:gsLst>
                    <a:lin ang="5400000" scaled="0"/>
                  </a:gradFill>
                  <a:effectLst/>
                  <a:uLnTx/>
                  <a:uFillTx/>
                </a:endParaRPr>
              </a:p>
            </p:txBody>
          </p:sp>
        </p:grpSp>
        <p:grpSp>
          <p:nvGrpSpPr>
            <p:cNvPr id="27" name="Group 26">
              <a:extLst>
                <a:ext uri="{FF2B5EF4-FFF2-40B4-BE49-F238E27FC236}">
                  <a16:creationId xmlns:a16="http://schemas.microsoft.com/office/drawing/2014/main" id="{B045A673-F4BF-923E-64C0-BCFCB20AF656}"/>
                </a:ext>
              </a:extLst>
            </p:cNvPr>
            <p:cNvGrpSpPr/>
            <p:nvPr/>
          </p:nvGrpSpPr>
          <p:grpSpPr>
            <a:xfrm>
              <a:off x="8538014" y="1880932"/>
              <a:ext cx="2719933" cy="516992"/>
              <a:chOff x="3790297" y="5095254"/>
              <a:chExt cx="2719933" cy="516992"/>
            </a:xfrm>
          </p:grpSpPr>
          <p:sp>
            <p:nvSpPr>
              <p:cNvPr id="28" name="Freeform 5">
                <a:extLst>
                  <a:ext uri="{FF2B5EF4-FFF2-40B4-BE49-F238E27FC236}">
                    <a16:creationId xmlns:a16="http://schemas.microsoft.com/office/drawing/2014/main" id="{2C7EF948-825D-354F-0EDB-1340D3119D4A}"/>
                  </a:ext>
                </a:extLst>
              </p:cNvPr>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rgbClr val="FFFFFF"/>
              </a:solidFill>
              <a:ln>
                <a:noFill/>
              </a:ln>
            </p:spPr>
            <p:txBody>
              <a:bodyPr vert="horz" wrap="square" lIns="91415" tIns="45707" rIns="91415" bIns="45707"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83772">
                        <a:srgbClr val="FFFFFF"/>
                      </a:gs>
                      <a:gs pos="42857">
                        <a:srgbClr val="FFFFFF"/>
                      </a:gs>
                    </a:gsLst>
                    <a:lin ang="5400000" scaled="0"/>
                  </a:gradFill>
                  <a:effectLst/>
                  <a:uLnTx/>
                  <a:uFillTx/>
                </a:endParaRPr>
              </a:p>
            </p:txBody>
          </p:sp>
          <p:sp>
            <p:nvSpPr>
              <p:cNvPr id="29" name="TextBox 28">
                <a:extLst>
                  <a:ext uri="{FF2B5EF4-FFF2-40B4-BE49-F238E27FC236}">
                    <a16:creationId xmlns:a16="http://schemas.microsoft.com/office/drawing/2014/main" id="{ADFB6BCC-6854-9C0C-FF13-723FC68B3181}"/>
                  </a:ext>
                </a:extLst>
              </p:cNvPr>
              <p:cNvSpPr txBox="1"/>
              <p:nvPr/>
            </p:nvSpPr>
            <p:spPr>
              <a:xfrm>
                <a:off x="3790297" y="5095254"/>
                <a:ext cx="2719933" cy="516992"/>
              </a:xfrm>
              <a:prstGeom prst="rect">
                <a:avLst/>
              </a:prstGeom>
              <a:noFill/>
            </p:spPr>
            <p:txBody>
              <a:bodyPr wrap="square" lIns="639907" tIns="146264" rIns="182831" bIns="146264" rtlCol="0">
                <a:spAutoFit/>
              </a:bodyPr>
              <a:lstStyle/>
              <a:p>
                <a:pPr marL="0" marR="0" lvl="0" indent="0" defTabSz="932504" eaLnBrk="1" fontAlgn="auto" latinLnBrk="0" hangingPunct="1">
                  <a:lnSpc>
                    <a:spcPct val="90000"/>
                  </a:lnSpc>
                  <a:spcBef>
                    <a:spcPts val="1800"/>
                  </a:spcBef>
                  <a:spcAft>
                    <a:spcPts val="0"/>
                  </a:spcAft>
                  <a:buClrTx/>
                  <a:buSzTx/>
                  <a:buFontTx/>
                  <a:buNone/>
                  <a:tabLst/>
                  <a:defRPr/>
                </a:pPr>
                <a:r>
                  <a:rPr kumimoji="0" lang="en-US" sz="1599" b="1" i="0" u="none" strike="noStrike" kern="0" cap="none" spc="0" normalizeH="0" baseline="0" noProof="0">
                    <a:ln>
                      <a:noFill/>
                    </a:ln>
                    <a:gradFill>
                      <a:gsLst>
                        <a:gs pos="83772">
                          <a:srgbClr val="FFFFFF"/>
                        </a:gs>
                        <a:gs pos="42857">
                          <a:srgbClr val="FFFFFF"/>
                        </a:gs>
                      </a:gsLst>
                      <a:lin ang="5400000" scaled="0"/>
                    </a:gradFill>
                    <a:effectLst/>
                    <a:uLnTx/>
                    <a:uFillTx/>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22563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5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25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250"/>
                                        <p:tgtEl>
                                          <p:spTgt spid="2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9" grpId="0" animBg="1"/>
      <p:bldP spid="20"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D566E5-3999-4226-9EC6-A04D28899EE7}"/>
              </a:ext>
            </a:extLst>
          </p:cNvPr>
          <p:cNvSpPr/>
          <p:nvPr/>
        </p:nvSpPr>
        <p:spPr bwMode="auto">
          <a:xfrm>
            <a:off x="1764" y="4996"/>
            <a:ext cx="12434711" cy="1320253"/>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5749FBD-55A7-4DAC-8313-530C0566F06D}"/>
              </a:ext>
            </a:extLst>
          </p:cNvPr>
          <p:cNvSpPr txBox="1">
            <a:spLocks/>
          </p:cNvSpPr>
          <p:nvPr/>
        </p:nvSpPr>
        <p:spPr>
          <a:xfrm>
            <a:off x="237103" y="396040"/>
            <a:ext cx="5959826"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defTabSz="508525">
              <a:lnSpc>
                <a:spcPct val="90000"/>
              </a:lnSpc>
              <a:spcBef>
                <a:spcPts val="0"/>
              </a:spcBef>
              <a:buNone/>
            </a:pPr>
            <a:r>
              <a:rPr lang="en-GB" sz="3672" b="1" spc="-51">
                <a:ln w="3175">
                  <a:noFill/>
                </a:ln>
                <a:solidFill>
                  <a:srgbClr val="FFFFFF"/>
                </a:solidFill>
                <a:latin typeface="Segoe UI Semibold"/>
                <a:cs typeface="Segoe UI" pitchFamily="34" charset="0"/>
              </a:rPr>
              <a:t>Azure Storage Durability</a:t>
            </a:r>
          </a:p>
        </p:txBody>
      </p:sp>
      <p:sp>
        <p:nvSpPr>
          <p:cNvPr id="54" name="Text Placeholder 156">
            <a:extLst>
              <a:ext uri="{FF2B5EF4-FFF2-40B4-BE49-F238E27FC236}">
                <a16:creationId xmlns:a16="http://schemas.microsoft.com/office/drawing/2014/main" id="{1B8F3981-2445-A659-E213-049182098AD5}"/>
              </a:ext>
            </a:extLst>
          </p:cNvPr>
          <p:cNvSpPr>
            <a:spLocks noGrp="1"/>
          </p:cNvSpPr>
          <p:nvPr/>
        </p:nvSpPr>
        <p:spPr>
          <a:xfrm>
            <a:off x="275239" y="6034262"/>
            <a:ext cx="11887200" cy="9602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Strong consistency, checksums/CRC and background scrubbing to preserve data integrity</a:t>
            </a:r>
          </a:p>
        </p:txBody>
      </p:sp>
      <p:sp>
        <p:nvSpPr>
          <p:cNvPr id="55" name="Rectangle 54">
            <a:extLst>
              <a:ext uri="{FF2B5EF4-FFF2-40B4-BE49-F238E27FC236}">
                <a16:creationId xmlns:a16="http://schemas.microsoft.com/office/drawing/2014/main" id="{4BA2FC54-9680-640D-7065-3D2D7567501A}"/>
              </a:ext>
            </a:extLst>
          </p:cNvPr>
          <p:cNvSpPr/>
          <p:nvPr/>
        </p:nvSpPr>
        <p:spPr bwMode="auto">
          <a:xfrm>
            <a:off x="273649" y="3413125"/>
            <a:ext cx="3931920" cy="255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LRS</a:t>
            </a: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3 replicas, 1 region</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Protect against disk, node, rack failures</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Write is ack’d when all replicas are committed</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Superior to dual-parity RAID</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6" name="Rectangle 55">
            <a:extLst>
              <a:ext uri="{FF2B5EF4-FFF2-40B4-BE49-F238E27FC236}">
                <a16:creationId xmlns:a16="http://schemas.microsoft.com/office/drawing/2014/main" id="{F68CF288-8842-33B8-784D-EFF1BD5C00A4}"/>
              </a:ext>
            </a:extLst>
          </p:cNvPr>
          <p:cNvSpPr/>
          <p:nvPr/>
        </p:nvSpPr>
        <p:spPr bwMode="auto">
          <a:xfrm>
            <a:off x="8230906" y="3413125"/>
            <a:ext cx="3931920" cy="255281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RA-GRS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GRS + Read access to secondary</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Separate secondary endpoint</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RPO delay to secondary can be queried</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7" name="Rectangle 56">
            <a:extLst>
              <a:ext uri="{FF2B5EF4-FFF2-40B4-BE49-F238E27FC236}">
                <a16:creationId xmlns:a16="http://schemas.microsoft.com/office/drawing/2014/main" id="{DF50C30B-5283-F729-6CB9-B7373ABB5206}"/>
              </a:ext>
            </a:extLst>
          </p:cNvPr>
          <p:cNvSpPr/>
          <p:nvPr/>
        </p:nvSpPr>
        <p:spPr bwMode="auto">
          <a:xfrm>
            <a:off x="4252277" y="3413125"/>
            <a:ext cx="3931920" cy="255281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mn-lt"/>
                <a:ea typeface="+mn-ea"/>
                <a:cs typeface="+mn-cs"/>
              </a:rPr>
              <a:t>GRS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bg1"/>
                </a:solidFill>
                <a:effectLst/>
                <a:uLnTx/>
                <a:uFillTx/>
                <a:latin typeface="+mn-lt"/>
                <a:ea typeface="+mn-ea"/>
                <a:cs typeface="+mn-cs"/>
              </a:rPr>
              <a:t>6 replicas, 2 regions (3/region)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bg1"/>
                </a:solidFill>
                <a:effectLst/>
                <a:uLnTx/>
                <a:uFillTx/>
                <a:latin typeface="+mn-lt"/>
                <a:ea typeface="+mn-ea"/>
                <a:cs typeface="+mn-cs"/>
              </a:rPr>
              <a:t>Protects against major regional disasters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bg1"/>
                </a:solidFill>
                <a:effectLst/>
                <a:uLnTx/>
                <a:uFillTx/>
                <a:latin typeface="+mn-lt"/>
                <a:ea typeface="+mn-ea"/>
                <a:cs typeface="+mn-cs"/>
              </a:rPr>
              <a:t>Asynchronous to secondary</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chemeClr val="bg1"/>
              </a:solidFill>
              <a:effectLst/>
              <a:uLnTx/>
              <a:uFillTx/>
              <a:latin typeface="+mn-l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mn-l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58" name="Group 57">
            <a:extLst>
              <a:ext uri="{FF2B5EF4-FFF2-40B4-BE49-F238E27FC236}">
                <a16:creationId xmlns:a16="http://schemas.microsoft.com/office/drawing/2014/main" id="{579BD464-71A1-F4B1-9DFE-C8537865385F}"/>
              </a:ext>
            </a:extLst>
          </p:cNvPr>
          <p:cNvGrpSpPr/>
          <p:nvPr/>
        </p:nvGrpSpPr>
        <p:grpSpPr>
          <a:xfrm>
            <a:off x="1706209" y="1431925"/>
            <a:ext cx="1066800" cy="1682433"/>
            <a:chOff x="1705608" y="1363662"/>
            <a:chExt cx="1066800" cy="1682433"/>
          </a:xfrm>
        </p:grpSpPr>
        <p:sp>
          <p:nvSpPr>
            <p:cNvPr id="272417" name="Rectangle 272416">
              <a:extLst>
                <a:ext uri="{FF2B5EF4-FFF2-40B4-BE49-F238E27FC236}">
                  <a16:creationId xmlns:a16="http://schemas.microsoft.com/office/drawing/2014/main" id="{98B96A93-EA6F-27DE-E450-DCF0FC2A6A22}"/>
                </a:ext>
              </a:extLst>
            </p:cNvPr>
            <p:cNvSpPr>
              <a:spLocks noChangeAspect="1"/>
            </p:cNvSpPr>
            <p:nvPr/>
          </p:nvSpPr>
          <p:spPr bwMode="auto">
            <a:xfrm>
              <a:off x="1705608"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2418" name="Group 272417">
              <a:extLst>
                <a:ext uri="{FF2B5EF4-FFF2-40B4-BE49-F238E27FC236}">
                  <a16:creationId xmlns:a16="http://schemas.microsoft.com/office/drawing/2014/main" id="{B9775BA0-D1CB-B078-9F82-389E394991C8}"/>
                </a:ext>
              </a:extLst>
            </p:cNvPr>
            <p:cNvGrpSpPr>
              <a:grpSpLocks noChangeAspect="1"/>
            </p:cNvGrpSpPr>
            <p:nvPr/>
          </p:nvGrpSpPr>
          <p:grpSpPr>
            <a:xfrm>
              <a:off x="1943155" y="2223139"/>
              <a:ext cx="591711" cy="632450"/>
              <a:chOff x="1646237" y="1797380"/>
              <a:chExt cx="845302" cy="903532"/>
            </a:xfrm>
          </p:grpSpPr>
          <p:sp>
            <p:nvSpPr>
              <p:cNvPr id="272421" name="Can 10">
                <a:extLst>
                  <a:ext uri="{FF2B5EF4-FFF2-40B4-BE49-F238E27FC236}">
                    <a16:creationId xmlns:a16="http://schemas.microsoft.com/office/drawing/2014/main" id="{033737D2-86B7-12A2-8E31-96E0F2A7F954}"/>
                  </a:ext>
                </a:extLst>
              </p:cNvPr>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422" name="Can 16">
                <a:extLst>
                  <a:ext uri="{FF2B5EF4-FFF2-40B4-BE49-F238E27FC236}">
                    <a16:creationId xmlns:a16="http://schemas.microsoft.com/office/drawing/2014/main" id="{6DE3150D-E65D-F0BA-E241-78ED63A1F2A3}"/>
                  </a:ext>
                </a:extLst>
              </p:cNvPr>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423" name="Can 17">
                <a:extLst>
                  <a:ext uri="{FF2B5EF4-FFF2-40B4-BE49-F238E27FC236}">
                    <a16:creationId xmlns:a16="http://schemas.microsoft.com/office/drawing/2014/main" id="{6FF08575-2A43-3496-E028-BC78C18ABF22}"/>
                  </a:ext>
                </a:extLst>
              </p:cNvPr>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72419" name="Down Arrow 5">
              <a:extLst>
                <a:ext uri="{FF2B5EF4-FFF2-40B4-BE49-F238E27FC236}">
                  <a16:creationId xmlns:a16="http://schemas.microsoft.com/office/drawing/2014/main" id="{CC4121ED-1131-C2BD-E583-61FF234DC79A}"/>
                </a:ext>
              </a:extLst>
            </p:cNvPr>
            <p:cNvSpPr/>
            <p:nvPr/>
          </p:nvSpPr>
          <p:spPr bwMode="auto">
            <a:xfrm>
              <a:off x="1862481"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2420" name="Down Arrow 107">
              <a:extLst>
                <a:ext uri="{FF2B5EF4-FFF2-40B4-BE49-F238E27FC236}">
                  <a16:creationId xmlns:a16="http://schemas.microsoft.com/office/drawing/2014/main" id="{D19D84B0-BB70-00AC-9251-272ED81D779A}"/>
                </a:ext>
              </a:extLst>
            </p:cNvPr>
            <p:cNvSpPr/>
            <p:nvPr/>
          </p:nvSpPr>
          <p:spPr bwMode="auto">
            <a:xfrm flipV="1">
              <a:off x="2240832"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AB7D3797-9B8F-55F5-E935-7858A15C8995}"/>
              </a:ext>
            </a:extLst>
          </p:cNvPr>
          <p:cNvGrpSpPr/>
          <p:nvPr/>
        </p:nvGrpSpPr>
        <p:grpSpPr>
          <a:xfrm>
            <a:off x="4545712" y="1431925"/>
            <a:ext cx="3345050" cy="2057400"/>
            <a:chOff x="4545111" y="1363662"/>
            <a:chExt cx="3345050" cy="2057400"/>
          </a:xfrm>
        </p:grpSpPr>
        <p:sp>
          <p:nvSpPr>
            <p:cNvPr id="272400" name="Rectangle 272399">
              <a:extLst>
                <a:ext uri="{FF2B5EF4-FFF2-40B4-BE49-F238E27FC236}">
                  <a16:creationId xmlns:a16="http://schemas.microsoft.com/office/drawing/2014/main" id="{5B7D89E4-C488-1902-804F-799687DDC31C}"/>
                </a:ext>
              </a:extLst>
            </p:cNvPr>
            <p:cNvSpPr>
              <a:spLocks noChangeAspect="1"/>
            </p:cNvSpPr>
            <p:nvPr/>
          </p:nvSpPr>
          <p:spPr bwMode="auto">
            <a:xfrm>
              <a:off x="4545111"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2401" name="Group 272400">
              <a:extLst>
                <a:ext uri="{FF2B5EF4-FFF2-40B4-BE49-F238E27FC236}">
                  <a16:creationId xmlns:a16="http://schemas.microsoft.com/office/drawing/2014/main" id="{CBA90874-5277-CCEB-3B8E-F9839C26292A}"/>
                </a:ext>
              </a:extLst>
            </p:cNvPr>
            <p:cNvGrpSpPr>
              <a:grpSpLocks noChangeAspect="1"/>
            </p:cNvGrpSpPr>
            <p:nvPr/>
          </p:nvGrpSpPr>
          <p:grpSpPr>
            <a:xfrm>
              <a:off x="4782658" y="2223139"/>
              <a:ext cx="591711" cy="632450"/>
              <a:chOff x="1646237" y="1797380"/>
              <a:chExt cx="845302" cy="903532"/>
            </a:xfrm>
          </p:grpSpPr>
          <p:sp>
            <p:nvSpPr>
              <p:cNvPr id="272414" name="Can 113">
                <a:extLst>
                  <a:ext uri="{FF2B5EF4-FFF2-40B4-BE49-F238E27FC236}">
                    <a16:creationId xmlns:a16="http://schemas.microsoft.com/office/drawing/2014/main" id="{E8546161-204E-D84E-118A-A9541C025857}"/>
                  </a:ext>
                </a:extLst>
              </p:cNvPr>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415" name="Can 114">
                <a:extLst>
                  <a:ext uri="{FF2B5EF4-FFF2-40B4-BE49-F238E27FC236}">
                    <a16:creationId xmlns:a16="http://schemas.microsoft.com/office/drawing/2014/main" id="{98716F16-72E3-A99F-58C7-C950CEE1B03F}"/>
                  </a:ext>
                </a:extLst>
              </p:cNvPr>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416" name="Can 115">
                <a:extLst>
                  <a:ext uri="{FF2B5EF4-FFF2-40B4-BE49-F238E27FC236}">
                    <a16:creationId xmlns:a16="http://schemas.microsoft.com/office/drawing/2014/main" id="{1E95630B-50C5-52A4-C103-477BF3A936B8}"/>
                  </a:ext>
                </a:extLst>
              </p:cNvPr>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72402" name="Down Arrow 111">
              <a:extLst>
                <a:ext uri="{FF2B5EF4-FFF2-40B4-BE49-F238E27FC236}">
                  <a16:creationId xmlns:a16="http://schemas.microsoft.com/office/drawing/2014/main" id="{1CB0AFAE-2309-3E9A-EC26-4085F8108CFD}"/>
                </a:ext>
              </a:extLst>
            </p:cNvPr>
            <p:cNvSpPr/>
            <p:nvPr/>
          </p:nvSpPr>
          <p:spPr bwMode="auto">
            <a:xfrm>
              <a:off x="4701984"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2403" name="Down Arrow 112">
              <a:extLst>
                <a:ext uri="{FF2B5EF4-FFF2-40B4-BE49-F238E27FC236}">
                  <a16:creationId xmlns:a16="http://schemas.microsoft.com/office/drawing/2014/main" id="{72C1C113-4213-7CE4-A038-E7213B52EF32}"/>
                </a:ext>
              </a:extLst>
            </p:cNvPr>
            <p:cNvSpPr/>
            <p:nvPr/>
          </p:nvSpPr>
          <p:spPr bwMode="auto">
            <a:xfrm flipV="1">
              <a:off x="5080335"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2404" name="Rectangle 272403">
              <a:extLst>
                <a:ext uri="{FF2B5EF4-FFF2-40B4-BE49-F238E27FC236}">
                  <a16:creationId xmlns:a16="http://schemas.microsoft.com/office/drawing/2014/main" id="{1169E415-FFA0-9B4D-09DF-64BDD5B48698}"/>
                </a:ext>
              </a:extLst>
            </p:cNvPr>
            <p:cNvSpPr>
              <a:spLocks noChangeAspect="1"/>
            </p:cNvSpPr>
            <p:nvPr/>
          </p:nvSpPr>
          <p:spPr bwMode="auto">
            <a:xfrm>
              <a:off x="6786830"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2405" name="Group 272404">
              <a:extLst>
                <a:ext uri="{FF2B5EF4-FFF2-40B4-BE49-F238E27FC236}">
                  <a16:creationId xmlns:a16="http://schemas.microsoft.com/office/drawing/2014/main" id="{50E4078B-0C1D-54D1-F732-8C2A3D59C174}"/>
                </a:ext>
              </a:extLst>
            </p:cNvPr>
            <p:cNvGrpSpPr>
              <a:grpSpLocks noChangeAspect="1"/>
            </p:cNvGrpSpPr>
            <p:nvPr/>
          </p:nvGrpSpPr>
          <p:grpSpPr>
            <a:xfrm>
              <a:off x="7024377" y="2223139"/>
              <a:ext cx="591711" cy="632450"/>
              <a:chOff x="1646237" y="1797380"/>
              <a:chExt cx="845302" cy="903532"/>
            </a:xfrm>
            <a:solidFill>
              <a:schemeClr val="bg1">
                <a:lumMod val="75000"/>
              </a:schemeClr>
            </a:solidFill>
          </p:grpSpPr>
          <p:sp>
            <p:nvSpPr>
              <p:cNvPr id="272411" name="Can 121">
                <a:extLst>
                  <a:ext uri="{FF2B5EF4-FFF2-40B4-BE49-F238E27FC236}">
                    <a16:creationId xmlns:a16="http://schemas.microsoft.com/office/drawing/2014/main" id="{C8F879A8-CBC5-4A16-9C77-9EDC7AE8F4D0}"/>
                  </a:ext>
                </a:extLst>
              </p:cNvPr>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412" name="Can 122">
                <a:extLst>
                  <a:ext uri="{FF2B5EF4-FFF2-40B4-BE49-F238E27FC236}">
                    <a16:creationId xmlns:a16="http://schemas.microsoft.com/office/drawing/2014/main" id="{67C9AC80-68E3-0110-A373-FACB35DD79F8}"/>
                  </a:ext>
                </a:extLst>
              </p:cNvPr>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413" name="Can 123">
                <a:extLst>
                  <a:ext uri="{FF2B5EF4-FFF2-40B4-BE49-F238E27FC236}">
                    <a16:creationId xmlns:a16="http://schemas.microsoft.com/office/drawing/2014/main" id="{157572DE-1A96-7860-C8D3-E2F3D953024C}"/>
                  </a:ext>
                </a:extLst>
              </p:cNvPr>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72406" name="Right Arrow 127">
              <a:extLst>
                <a:ext uri="{FF2B5EF4-FFF2-40B4-BE49-F238E27FC236}">
                  <a16:creationId xmlns:a16="http://schemas.microsoft.com/office/drawing/2014/main" id="{6076BC03-EA58-1EB3-0975-01F8EEBC7464}"/>
                </a:ext>
              </a:extLst>
            </p:cNvPr>
            <p:cNvSpPr/>
            <p:nvPr/>
          </p:nvSpPr>
          <p:spPr bwMode="auto">
            <a:xfrm>
              <a:off x="5681167"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2407" name="TextBox 21">
              <a:extLst>
                <a:ext uri="{FF2B5EF4-FFF2-40B4-BE49-F238E27FC236}">
                  <a16:creationId xmlns:a16="http://schemas.microsoft.com/office/drawing/2014/main" id="{9A35E887-4683-20B3-A396-69158D8F0E64}"/>
                </a:ext>
              </a:extLst>
            </p:cNvPr>
            <p:cNvSpPr txBox="1"/>
            <p:nvPr/>
          </p:nvSpPr>
          <p:spPr>
            <a:xfrm>
              <a:off x="5443622" y="1974012"/>
              <a:ext cx="1505412"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Typically &gt;300mi</a:t>
              </a:r>
            </a:p>
          </p:txBody>
        </p:sp>
        <p:sp>
          <p:nvSpPr>
            <p:cNvPr id="272408" name="TextBox 22">
              <a:extLst>
                <a:ext uri="{FF2B5EF4-FFF2-40B4-BE49-F238E27FC236}">
                  <a16:creationId xmlns:a16="http://schemas.microsoft.com/office/drawing/2014/main" id="{EBD9E68C-39E0-A59F-550E-792427AC90C5}"/>
                </a:ext>
              </a:extLst>
            </p:cNvPr>
            <p:cNvSpPr txBox="1"/>
            <p:nvPr/>
          </p:nvSpPr>
          <p:spPr>
            <a:xfrm>
              <a:off x="5813691" y="2583749"/>
              <a:ext cx="765274"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Async</a:t>
              </a:r>
            </a:p>
          </p:txBody>
        </p:sp>
        <p:sp>
          <p:nvSpPr>
            <p:cNvPr id="272409" name="TextBox 23">
              <a:extLst>
                <a:ext uri="{FF2B5EF4-FFF2-40B4-BE49-F238E27FC236}">
                  <a16:creationId xmlns:a16="http://schemas.microsoft.com/office/drawing/2014/main" id="{CC12A826-845D-5F95-EFAF-09BB35581252}"/>
                </a:ext>
              </a:extLst>
            </p:cNvPr>
            <p:cNvSpPr txBox="1"/>
            <p:nvPr/>
          </p:nvSpPr>
          <p:spPr>
            <a:xfrm>
              <a:off x="4656600" y="2959397"/>
              <a:ext cx="890052"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Primary</a:t>
              </a:r>
            </a:p>
          </p:txBody>
        </p:sp>
        <p:sp>
          <p:nvSpPr>
            <p:cNvPr id="272410" name="TextBox 24">
              <a:extLst>
                <a:ext uri="{FF2B5EF4-FFF2-40B4-BE49-F238E27FC236}">
                  <a16:creationId xmlns:a16="http://schemas.microsoft.com/office/drawing/2014/main" id="{F873A44B-0F50-B46A-4EB5-77FFEB4C6985}"/>
                </a:ext>
              </a:extLst>
            </p:cNvPr>
            <p:cNvSpPr txBox="1"/>
            <p:nvPr/>
          </p:nvSpPr>
          <p:spPr>
            <a:xfrm>
              <a:off x="6809352" y="2959397"/>
              <a:ext cx="1080809"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Secondary</a:t>
              </a:r>
            </a:p>
          </p:txBody>
        </p:sp>
      </p:grpSp>
      <p:grpSp>
        <p:nvGrpSpPr>
          <p:cNvPr id="60" name="Group 59">
            <a:extLst>
              <a:ext uri="{FF2B5EF4-FFF2-40B4-BE49-F238E27FC236}">
                <a16:creationId xmlns:a16="http://schemas.microsoft.com/office/drawing/2014/main" id="{726A1E1B-350F-E7E7-E89A-C040AE8A4DE1}"/>
              </a:ext>
            </a:extLst>
          </p:cNvPr>
          <p:cNvGrpSpPr/>
          <p:nvPr/>
        </p:nvGrpSpPr>
        <p:grpSpPr>
          <a:xfrm>
            <a:off x="8524341" y="1431925"/>
            <a:ext cx="3345050" cy="2057400"/>
            <a:chOff x="8523740" y="1363662"/>
            <a:chExt cx="3345050" cy="2057400"/>
          </a:xfrm>
        </p:grpSpPr>
        <p:sp>
          <p:nvSpPr>
            <p:cNvPr id="61" name="Rectangle 60">
              <a:extLst>
                <a:ext uri="{FF2B5EF4-FFF2-40B4-BE49-F238E27FC236}">
                  <a16:creationId xmlns:a16="http://schemas.microsoft.com/office/drawing/2014/main" id="{D11BA37B-96B5-B6E0-1438-EBAC75A938EA}"/>
                </a:ext>
              </a:extLst>
            </p:cNvPr>
            <p:cNvSpPr>
              <a:spLocks noChangeAspect="1"/>
            </p:cNvSpPr>
            <p:nvPr/>
          </p:nvSpPr>
          <p:spPr bwMode="auto">
            <a:xfrm>
              <a:off x="8523740"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2" name="Group 61">
              <a:extLst>
                <a:ext uri="{FF2B5EF4-FFF2-40B4-BE49-F238E27FC236}">
                  <a16:creationId xmlns:a16="http://schemas.microsoft.com/office/drawing/2014/main" id="{1A1F53DD-BC8F-BC57-76C4-DA647E8A0502}"/>
                </a:ext>
              </a:extLst>
            </p:cNvPr>
            <p:cNvGrpSpPr>
              <a:grpSpLocks noChangeAspect="1"/>
            </p:cNvGrpSpPr>
            <p:nvPr/>
          </p:nvGrpSpPr>
          <p:grpSpPr>
            <a:xfrm>
              <a:off x="8761287" y="2223139"/>
              <a:ext cx="591711" cy="632450"/>
              <a:chOff x="1646237" y="1797380"/>
              <a:chExt cx="845302" cy="903532"/>
            </a:xfrm>
          </p:grpSpPr>
          <p:sp>
            <p:nvSpPr>
              <p:cNvPr id="272397" name="Can 152">
                <a:extLst>
                  <a:ext uri="{FF2B5EF4-FFF2-40B4-BE49-F238E27FC236}">
                    <a16:creationId xmlns:a16="http://schemas.microsoft.com/office/drawing/2014/main" id="{55031492-38F9-A1D8-50BF-484C85E2E73A}"/>
                  </a:ext>
                </a:extLst>
              </p:cNvPr>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398" name="Can 153">
                <a:extLst>
                  <a:ext uri="{FF2B5EF4-FFF2-40B4-BE49-F238E27FC236}">
                    <a16:creationId xmlns:a16="http://schemas.microsoft.com/office/drawing/2014/main" id="{DBED7F2E-7B60-73EF-53CB-510C95A9C617}"/>
                  </a:ext>
                </a:extLst>
              </p:cNvPr>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399" name="Can 154">
                <a:extLst>
                  <a:ext uri="{FF2B5EF4-FFF2-40B4-BE49-F238E27FC236}">
                    <a16:creationId xmlns:a16="http://schemas.microsoft.com/office/drawing/2014/main" id="{411601A7-E8B5-EA2E-6520-474524D57265}"/>
                  </a:ext>
                </a:extLst>
              </p:cNvPr>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3" name="Down Arrow 139">
              <a:extLst>
                <a:ext uri="{FF2B5EF4-FFF2-40B4-BE49-F238E27FC236}">
                  <a16:creationId xmlns:a16="http://schemas.microsoft.com/office/drawing/2014/main" id="{06C06C44-1D5B-A859-BD11-B5B5E90BF401}"/>
                </a:ext>
              </a:extLst>
            </p:cNvPr>
            <p:cNvSpPr/>
            <p:nvPr/>
          </p:nvSpPr>
          <p:spPr bwMode="auto">
            <a:xfrm>
              <a:off x="8680613"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2384" name="Down Arrow 140">
              <a:extLst>
                <a:ext uri="{FF2B5EF4-FFF2-40B4-BE49-F238E27FC236}">
                  <a16:creationId xmlns:a16="http://schemas.microsoft.com/office/drawing/2014/main" id="{AA8372AC-A446-E741-C0A8-11B27B2C24B5}"/>
                </a:ext>
              </a:extLst>
            </p:cNvPr>
            <p:cNvSpPr/>
            <p:nvPr/>
          </p:nvSpPr>
          <p:spPr bwMode="auto">
            <a:xfrm flipV="1">
              <a:off x="9058964"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2385" name="Rectangle 272384">
              <a:extLst>
                <a:ext uri="{FF2B5EF4-FFF2-40B4-BE49-F238E27FC236}">
                  <a16:creationId xmlns:a16="http://schemas.microsoft.com/office/drawing/2014/main" id="{3AD6B851-3FF4-75C3-FF55-FCA795C2C943}"/>
                </a:ext>
              </a:extLst>
            </p:cNvPr>
            <p:cNvSpPr>
              <a:spLocks noChangeAspect="1"/>
            </p:cNvSpPr>
            <p:nvPr/>
          </p:nvSpPr>
          <p:spPr bwMode="auto">
            <a:xfrm>
              <a:off x="10765459"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72387" name="Group 272386">
              <a:extLst>
                <a:ext uri="{FF2B5EF4-FFF2-40B4-BE49-F238E27FC236}">
                  <a16:creationId xmlns:a16="http://schemas.microsoft.com/office/drawing/2014/main" id="{7B0AF8D4-02A9-1810-FA24-63DADFCA0818}"/>
                </a:ext>
              </a:extLst>
            </p:cNvPr>
            <p:cNvGrpSpPr>
              <a:grpSpLocks noChangeAspect="1"/>
            </p:cNvGrpSpPr>
            <p:nvPr/>
          </p:nvGrpSpPr>
          <p:grpSpPr>
            <a:xfrm>
              <a:off x="11003006" y="2223139"/>
              <a:ext cx="591711" cy="632450"/>
              <a:chOff x="1646237" y="1797380"/>
              <a:chExt cx="845302" cy="903532"/>
            </a:xfrm>
            <a:solidFill>
              <a:schemeClr val="bg1">
                <a:lumMod val="75000"/>
              </a:schemeClr>
            </a:solidFill>
          </p:grpSpPr>
          <p:sp>
            <p:nvSpPr>
              <p:cNvPr id="272394" name="Can 149">
                <a:extLst>
                  <a:ext uri="{FF2B5EF4-FFF2-40B4-BE49-F238E27FC236}">
                    <a16:creationId xmlns:a16="http://schemas.microsoft.com/office/drawing/2014/main" id="{80F8D099-1418-E635-CE57-763804E7CCD4}"/>
                  </a:ext>
                </a:extLst>
              </p:cNvPr>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395" name="Can 150">
                <a:extLst>
                  <a:ext uri="{FF2B5EF4-FFF2-40B4-BE49-F238E27FC236}">
                    <a16:creationId xmlns:a16="http://schemas.microsoft.com/office/drawing/2014/main" id="{4843007A-3742-81D0-4999-701CAF512AED}"/>
                  </a:ext>
                </a:extLst>
              </p:cNvPr>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396" name="Can 151">
                <a:extLst>
                  <a:ext uri="{FF2B5EF4-FFF2-40B4-BE49-F238E27FC236}">
                    <a16:creationId xmlns:a16="http://schemas.microsoft.com/office/drawing/2014/main" id="{4669226E-7768-0462-CDB2-AB17D83E2DFC}"/>
                  </a:ext>
                </a:extLst>
              </p:cNvPr>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72388" name="Right Arrow 142">
              <a:extLst>
                <a:ext uri="{FF2B5EF4-FFF2-40B4-BE49-F238E27FC236}">
                  <a16:creationId xmlns:a16="http://schemas.microsoft.com/office/drawing/2014/main" id="{21141C6D-7D02-44CD-C23F-B6B2DD781179}"/>
                </a:ext>
              </a:extLst>
            </p:cNvPr>
            <p:cNvSpPr/>
            <p:nvPr/>
          </p:nvSpPr>
          <p:spPr bwMode="auto">
            <a:xfrm>
              <a:off x="9659796"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2389" name="TextBox 39">
              <a:extLst>
                <a:ext uri="{FF2B5EF4-FFF2-40B4-BE49-F238E27FC236}">
                  <a16:creationId xmlns:a16="http://schemas.microsoft.com/office/drawing/2014/main" id="{7EBEEB8B-2004-DE5D-348C-30869A19F655}"/>
                </a:ext>
              </a:extLst>
            </p:cNvPr>
            <p:cNvSpPr txBox="1"/>
            <p:nvPr/>
          </p:nvSpPr>
          <p:spPr>
            <a:xfrm>
              <a:off x="9422251" y="1974012"/>
              <a:ext cx="1505412"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Typically &gt;300mi</a:t>
              </a:r>
            </a:p>
          </p:txBody>
        </p:sp>
        <p:sp>
          <p:nvSpPr>
            <p:cNvPr id="272390" name="TextBox 40">
              <a:extLst>
                <a:ext uri="{FF2B5EF4-FFF2-40B4-BE49-F238E27FC236}">
                  <a16:creationId xmlns:a16="http://schemas.microsoft.com/office/drawing/2014/main" id="{CF67BA4A-254D-50B4-388F-74DA2116C8EB}"/>
                </a:ext>
              </a:extLst>
            </p:cNvPr>
            <p:cNvSpPr txBox="1"/>
            <p:nvPr/>
          </p:nvSpPr>
          <p:spPr>
            <a:xfrm>
              <a:off x="9792320" y="2583749"/>
              <a:ext cx="765274"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Async</a:t>
              </a:r>
            </a:p>
          </p:txBody>
        </p:sp>
        <p:sp>
          <p:nvSpPr>
            <p:cNvPr id="272391" name="TextBox 41">
              <a:extLst>
                <a:ext uri="{FF2B5EF4-FFF2-40B4-BE49-F238E27FC236}">
                  <a16:creationId xmlns:a16="http://schemas.microsoft.com/office/drawing/2014/main" id="{4AFD5C26-17A5-1E2D-2CC1-DDE2FFE156E1}"/>
                </a:ext>
              </a:extLst>
            </p:cNvPr>
            <p:cNvSpPr txBox="1"/>
            <p:nvPr/>
          </p:nvSpPr>
          <p:spPr>
            <a:xfrm>
              <a:off x="8635229" y="2959397"/>
              <a:ext cx="890052"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Primary</a:t>
              </a:r>
            </a:p>
          </p:txBody>
        </p:sp>
        <p:sp>
          <p:nvSpPr>
            <p:cNvPr id="272392" name="TextBox 42">
              <a:extLst>
                <a:ext uri="{FF2B5EF4-FFF2-40B4-BE49-F238E27FC236}">
                  <a16:creationId xmlns:a16="http://schemas.microsoft.com/office/drawing/2014/main" id="{6D226233-6307-0EE4-FBF0-C7054089D92F}"/>
                </a:ext>
              </a:extLst>
            </p:cNvPr>
            <p:cNvSpPr txBox="1"/>
            <p:nvPr/>
          </p:nvSpPr>
          <p:spPr>
            <a:xfrm>
              <a:off x="10787981" y="2959397"/>
              <a:ext cx="1080809"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chemeClr val="tx1"/>
                      </a:gs>
                      <a:gs pos="30000">
                        <a:schemeClr val="tx1"/>
                      </a:gs>
                    </a:gsLst>
                    <a:lin ang="5400000" scaled="0"/>
                  </a:gradFill>
                  <a:effectLst/>
                  <a:uLnTx/>
                  <a:uFillTx/>
                </a:rPr>
                <a:t>Secondary</a:t>
              </a:r>
            </a:p>
          </p:txBody>
        </p:sp>
        <p:sp>
          <p:nvSpPr>
            <p:cNvPr id="272393" name="Down Arrow 155">
              <a:extLst>
                <a:ext uri="{FF2B5EF4-FFF2-40B4-BE49-F238E27FC236}">
                  <a16:creationId xmlns:a16="http://schemas.microsoft.com/office/drawing/2014/main" id="{94E3AB92-8B06-741A-3F0B-AF093CE6BBA8}"/>
                </a:ext>
              </a:extLst>
            </p:cNvPr>
            <p:cNvSpPr/>
            <p:nvPr/>
          </p:nvSpPr>
          <p:spPr bwMode="auto">
            <a:xfrm flipV="1">
              <a:off x="11111507"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34123687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33A734B7-B1BA-C9D2-02E8-AEBB8230401E}"/>
              </a:ext>
            </a:extLst>
          </p:cNvPr>
          <p:cNvPicPr>
            <a:picLocks noChangeAspect="1"/>
          </p:cNvPicPr>
          <p:nvPr/>
        </p:nvPicPr>
        <p:blipFill rotWithShape="1">
          <a:blip r:embed="rId3"/>
          <a:srcRect r="15098" b="-1"/>
          <a:stretch/>
        </p:blipFill>
        <p:spPr>
          <a:xfrm>
            <a:off x="20" y="10"/>
            <a:ext cx="12436455" cy="6994515"/>
          </a:xfrm>
          <a:prstGeom prst="rect">
            <a:avLst/>
          </a:prstGeom>
          <a:noFill/>
        </p:spPr>
      </p:pic>
    </p:spTree>
    <p:extLst>
      <p:ext uri="{BB962C8B-B14F-4D97-AF65-F5344CB8AC3E}">
        <p14:creationId xmlns:p14="http://schemas.microsoft.com/office/powerpoint/2010/main" val="94783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D566E5-3999-4226-9EC6-A04D28899EE7}"/>
              </a:ext>
            </a:extLst>
          </p:cNvPr>
          <p:cNvSpPr/>
          <p:nvPr/>
        </p:nvSpPr>
        <p:spPr bwMode="auto">
          <a:xfrm>
            <a:off x="1764" y="-8012"/>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5749FBD-55A7-4DAC-8313-530C0566F06D}"/>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defTabSz="508525">
              <a:lnSpc>
                <a:spcPct val="90000"/>
              </a:lnSpc>
              <a:spcBef>
                <a:spcPts val="0"/>
              </a:spcBef>
              <a:buNone/>
            </a:pPr>
            <a:r>
              <a:rPr lang="en-GB" sz="3672" b="1" spc="-51">
                <a:ln w="3175">
                  <a:noFill/>
                </a:ln>
                <a:solidFill>
                  <a:srgbClr val="FFFFFF"/>
                </a:solidFill>
                <a:latin typeface="Segoe UI Semibold"/>
                <a:cs typeface="Segoe UI" pitchFamily="34" charset="0"/>
              </a:rPr>
              <a:t>Azure Disks</a:t>
            </a:r>
          </a:p>
        </p:txBody>
      </p:sp>
      <p:sp>
        <p:nvSpPr>
          <p:cNvPr id="12" name="Rectangle 11">
            <a:extLst>
              <a:ext uri="{FF2B5EF4-FFF2-40B4-BE49-F238E27FC236}">
                <a16:creationId xmlns:a16="http://schemas.microsoft.com/office/drawing/2014/main" id="{B55A86AE-5C08-BA3C-D06A-8A3E154A9AEC}"/>
              </a:ext>
            </a:extLst>
          </p:cNvPr>
          <p:cNvSpPr/>
          <p:nvPr/>
        </p:nvSpPr>
        <p:spPr bwMode="auto">
          <a:xfrm>
            <a:off x="9198571" y="5495735"/>
            <a:ext cx="2598600" cy="13029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B7EDCAD0-E68B-A433-E980-7B4E9FFCD274}"/>
              </a:ext>
            </a:extLst>
          </p:cNvPr>
          <p:cNvSpPr/>
          <p:nvPr/>
        </p:nvSpPr>
        <p:spPr bwMode="auto">
          <a:xfrm>
            <a:off x="6303365" y="5495735"/>
            <a:ext cx="2598600" cy="13029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8BCF6FBF-00A0-D900-BD8F-88D0F8F68BF2}"/>
              </a:ext>
            </a:extLst>
          </p:cNvPr>
          <p:cNvSpPr/>
          <p:nvPr/>
        </p:nvSpPr>
        <p:spPr bwMode="auto">
          <a:xfrm>
            <a:off x="3408159" y="5507474"/>
            <a:ext cx="2598600" cy="13029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FCA723A8-90E5-B6E3-F687-AF2620D65E9A}"/>
              </a:ext>
            </a:extLst>
          </p:cNvPr>
          <p:cNvSpPr/>
          <p:nvPr/>
        </p:nvSpPr>
        <p:spPr bwMode="auto">
          <a:xfrm>
            <a:off x="428310" y="5508592"/>
            <a:ext cx="2598600" cy="13029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FC5F446-8561-855E-29D0-D9CC4FACC2E3}"/>
              </a:ext>
            </a:extLst>
          </p:cNvPr>
          <p:cNvSpPr/>
          <p:nvPr/>
        </p:nvSpPr>
        <p:spPr>
          <a:xfrm>
            <a:off x="363520" y="1695665"/>
            <a:ext cx="11150747" cy="343443"/>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41">
              <a:defRPr/>
            </a:pPr>
            <a:r>
              <a:rPr lang="en-US" sz="1600">
                <a:solidFill>
                  <a:srgbClr val="1A1A1A"/>
                </a:solidFill>
                <a:latin typeface="Segoe UI Light"/>
              </a:rPr>
              <a:t>Best value persistent storage for your business-critical workloads</a:t>
            </a:r>
          </a:p>
        </p:txBody>
      </p:sp>
      <p:sp>
        <p:nvSpPr>
          <p:cNvPr id="17" name="Rectangle 16">
            <a:extLst>
              <a:ext uri="{FF2B5EF4-FFF2-40B4-BE49-F238E27FC236}">
                <a16:creationId xmlns:a16="http://schemas.microsoft.com/office/drawing/2014/main" id="{DD472B5B-6355-689F-01E3-CBEF3CD2B7B5}"/>
              </a:ext>
            </a:extLst>
          </p:cNvPr>
          <p:cNvSpPr/>
          <p:nvPr/>
        </p:nvSpPr>
        <p:spPr>
          <a:xfrm>
            <a:off x="3902719" y="3560506"/>
            <a:ext cx="1473158" cy="24659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74">
              <a:lnSpc>
                <a:spcPct val="90000"/>
              </a:lnSpc>
              <a:defRPr/>
            </a:pPr>
            <a:r>
              <a:rPr lang="en-US" sz="1400">
                <a:solidFill>
                  <a:srgbClr val="002050"/>
                </a:solidFill>
                <a:latin typeface="Segoe UI Semilight" panose="020B0402040204020203" pitchFamily="34" charset="0"/>
                <a:cs typeface="Segoe UI Semilight" panose="020B0402040204020203" pitchFamily="34" charset="0"/>
              </a:rPr>
              <a:t>Highly Available</a:t>
            </a:r>
          </a:p>
          <a:p>
            <a:pPr algn="ctr" defTabSz="914049">
              <a:lnSpc>
                <a:spcPct val="90000"/>
              </a:lnSpc>
              <a:defRPr/>
            </a:pPr>
            <a:endParaRPr lang="en-US" sz="2800" b="1">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endParaRPr>
          </a:p>
          <a:p>
            <a:pPr algn="ctr" defTabSz="914049">
              <a:lnSpc>
                <a:spcPct val="90000"/>
              </a:lnSpc>
              <a:defRPr/>
            </a:pPr>
            <a:endParaRPr lang="en-US" sz="2800" b="1">
              <a:gradFill>
                <a:gsLst>
                  <a:gs pos="0">
                    <a:srgbClr val="353535"/>
                  </a:gs>
                  <a:gs pos="100000">
                    <a:srgbClr val="353535"/>
                  </a:gs>
                </a:gsLst>
                <a:lin ang="5400000" scaled="1"/>
              </a:gradFill>
              <a:latin typeface="Segoe UI Semilight" panose="020B0402040204020203" pitchFamily="34" charset="0"/>
              <a:cs typeface="Segoe UI Semilight" panose="020B0402040204020203" pitchFamily="34" charset="0"/>
            </a:endParaRPr>
          </a:p>
        </p:txBody>
      </p:sp>
      <p:sp>
        <p:nvSpPr>
          <p:cNvPr id="18" name="Rectangle 17">
            <a:extLst>
              <a:ext uri="{FF2B5EF4-FFF2-40B4-BE49-F238E27FC236}">
                <a16:creationId xmlns:a16="http://schemas.microsoft.com/office/drawing/2014/main" id="{4F260630-0FF7-41CA-ECC4-0AD40FF576D2}"/>
              </a:ext>
            </a:extLst>
          </p:cNvPr>
          <p:cNvSpPr/>
          <p:nvPr/>
        </p:nvSpPr>
        <p:spPr>
          <a:xfrm>
            <a:off x="3572115" y="4307286"/>
            <a:ext cx="2134364" cy="4313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65">
              <a:lnSpc>
                <a:spcPct val="90000"/>
              </a:lnSpc>
              <a:defRPr/>
            </a:pPr>
            <a:r>
              <a:rPr lang="en-US" sz="1200">
                <a:solidFill>
                  <a:srgbClr val="505050"/>
                </a:solidFill>
                <a:latin typeface="Segoe UI Light"/>
              </a:rPr>
              <a:t>Prevents single points of failure due to storage</a:t>
            </a:r>
          </a:p>
        </p:txBody>
      </p:sp>
      <p:sp>
        <p:nvSpPr>
          <p:cNvPr id="19" name="heart" descr="Heart, love&#10;">
            <a:extLst>
              <a:ext uri="{FF2B5EF4-FFF2-40B4-BE49-F238E27FC236}">
                <a16:creationId xmlns:a16="http://schemas.microsoft.com/office/drawing/2014/main" id="{4050AE30-3270-DCBF-641B-7ED5DA392FE6}"/>
              </a:ext>
            </a:extLst>
          </p:cNvPr>
          <p:cNvSpPr>
            <a:spLocks noChangeAspect="1"/>
          </p:cNvSpPr>
          <p:nvPr/>
        </p:nvSpPr>
        <p:spPr bwMode="auto">
          <a:xfrm>
            <a:off x="4338054" y="2649343"/>
            <a:ext cx="602485" cy="548562"/>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ln w="19050">
            <a:solidFill>
              <a:schemeClr val="accent1"/>
            </a:solidFill>
            <a:headEnd/>
            <a:tailEnd/>
          </a:ln>
          <a:extLst>
            <a:ext uri="{909E8E84-426E-40DD-AFC4-6F175D3DCCD1}">
              <a14:hiddenFill xmlns:a14="http://schemas.microsoft.com/office/drawing/2010/main">
                <a:solidFill>
                  <a:srgbClr val="FFFFFF"/>
                </a:solidFill>
              </a14:hiddenFill>
            </a:ext>
          </a:extLst>
        </p:spPr>
        <p:style>
          <a:lnRef idx="1">
            <a:schemeClr val="accent2"/>
          </a:lnRef>
          <a:fillRef idx="0">
            <a:schemeClr val="accent2"/>
          </a:fillRef>
          <a:effectRef idx="0">
            <a:schemeClr val="accent2"/>
          </a:effectRef>
          <a:fontRef idx="minor">
            <a:schemeClr val="tx1"/>
          </a:fontRef>
        </p:style>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765">
              <a:solidFill>
                <a:srgbClr val="1A1A1A"/>
              </a:solidFill>
              <a:latin typeface="Segoe UI"/>
            </a:endParaRPr>
          </a:p>
        </p:txBody>
      </p:sp>
      <p:sp>
        <p:nvSpPr>
          <p:cNvPr id="20" name="Rectangle 19">
            <a:extLst>
              <a:ext uri="{FF2B5EF4-FFF2-40B4-BE49-F238E27FC236}">
                <a16:creationId xmlns:a16="http://schemas.microsoft.com/office/drawing/2014/main" id="{10F960C5-BC62-4C2F-AEF3-05D403AD3618}"/>
              </a:ext>
            </a:extLst>
          </p:cNvPr>
          <p:cNvSpPr/>
          <p:nvPr/>
        </p:nvSpPr>
        <p:spPr>
          <a:xfrm>
            <a:off x="9342869" y="3542426"/>
            <a:ext cx="2075002" cy="28275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74">
              <a:lnSpc>
                <a:spcPct val="90000"/>
              </a:lnSpc>
              <a:defRPr/>
            </a:pPr>
            <a:r>
              <a:rPr lang="en-US" sz="1400">
                <a:solidFill>
                  <a:srgbClr val="002050"/>
                </a:solidFill>
                <a:latin typeface="Segoe UI Semilight" panose="020B0402040204020203" pitchFamily="34" charset="0"/>
                <a:cs typeface="Segoe UI Semilight" panose="020B0402040204020203" pitchFamily="34" charset="0"/>
              </a:rPr>
              <a:t>Big Scale</a:t>
            </a:r>
          </a:p>
        </p:txBody>
      </p:sp>
      <p:sp>
        <p:nvSpPr>
          <p:cNvPr id="21" name="Rectangle 20">
            <a:extLst>
              <a:ext uri="{FF2B5EF4-FFF2-40B4-BE49-F238E27FC236}">
                <a16:creationId xmlns:a16="http://schemas.microsoft.com/office/drawing/2014/main" id="{03CC745C-0C78-81D6-A114-08880D524832}"/>
              </a:ext>
            </a:extLst>
          </p:cNvPr>
          <p:cNvSpPr/>
          <p:nvPr/>
        </p:nvSpPr>
        <p:spPr>
          <a:xfrm>
            <a:off x="9357315" y="4307285"/>
            <a:ext cx="1985102" cy="43133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65">
              <a:lnSpc>
                <a:spcPct val="90000"/>
              </a:lnSpc>
              <a:defRPr/>
            </a:pPr>
            <a:r>
              <a:rPr lang="en-US" sz="1200">
                <a:solidFill>
                  <a:srgbClr val="505050"/>
                </a:solidFill>
                <a:latin typeface="Segoe UI Light"/>
              </a:rPr>
              <a:t>50K disks + 50k snapshots per subscription per region</a:t>
            </a:r>
          </a:p>
        </p:txBody>
      </p:sp>
      <p:sp>
        <p:nvSpPr>
          <p:cNvPr id="22" name="Chart_E999" descr="Line chart, growth, gain&#10;">
            <a:extLst>
              <a:ext uri="{FF2B5EF4-FFF2-40B4-BE49-F238E27FC236}">
                <a16:creationId xmlns:a16="http://schemas.microsoft.com/office/drawing/2014/main" id="{42753ECF-147B-FC35-6142-54C9D0FD807B}"/>
              </a:ext>
            </a:extLst>
          </p:cNvPr>
          <p:cNvSpPr>
            <a:spLocks noChangeAspect="1" noEditPoints="1"/>
          </p:cNvSpPr>
          <p:nvPr/>
        </p:nvSpPr>
        <p:spPr bwMode="auto">
          <a:xfrm>
            <a:off x="10155351" y="2649343"/>
            <a:ext cx="450038" cy="548562"/>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ln w="19050">
            <a:solidFill>
              <a:schemeClr val="accent1"/>
            </a:solidFill>
            <a:headEnd/>
            <a:tailEnd/>
          </a:ln>
          <a:extLst>
            <a:ext uri="{909E8E84-426E-40DD-AFC4-6F175D3DCCD1}">
              <a14:hiddenFill xmlns:a14="http://schemas.microsoft.com/office/drawing/2010/main">
                <a:solidFill>
                  <a:srgbClr val="FFFFFF"/>
                </a:solidFill>
              </a14:hiddenFill>
            </a:ext>
          </a:extLst>
        </p:spPr>
        <p:style>
          <a:lnRef idx="1">
            <a:schemeClr val="accent2"/>
          </a:lnRef>
          <a:fillRef idx="0">
            <a:schemeClr val="accent2"/>
          </a:fillRef>
          <a:effectRef idx="0">
            <a:schemeClr val="accent2"/>
          </a:effectRef>
          <a:fontRef idx="minor">
            <a:schemeClr val="tx1"/>
          </a:fontRef>
        </p:style>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765">
              <a:solidFill>
                <a:srgbClr val="1A1A1A"/>
              </a:solidFill>
              <a:latin typeface="Segoe UI"/>
            </a:endParaRPr>
          </a:p>
        </p:txBody>
      </p:sp>
      <p:sp>
        <p:nvSpPr>
          <p:cNvPr id="23" name="Rectangle 22">
            <a:extLst>
              <a:ext uri="{FF2B5EF4-FFF2-40B4-BE49-F238E27FC236}">
                <a16:creationId xmlns:a16="http://schemas.microsoft.com/office/drawing/2014/main" id="{5B78426C-9620-6385-605F-946E59025547}"/>
              </a:ext>
            </a:extLst>
          </p:cNvPr>
          <p:cNvSpPr/>
          <p:nvPr/>
        </p:nvSpPr>
        <p:spPr>
          <a:xfrm>
            <a:off x="884035" y="3538095"/>
            <a:ext cx="1556385" cy="29141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049">
              <a:lnSpc>
                <a:spcPct val="90000"/>
              </a:lnSpc>
              <a:defRPr/>
            </a:pPr>
            <a:r>
              <a:rPr lang="en-US" sz="1400">
                <a:solidFill>
                  <a:srgbClr val="002050"/>
                </a:solidFill>
                <a:latin typeface="Segoe UI Semilight" panose="020B0402040204020203" pitchFamily="34" charset="0"/>
                <a:cs typeface="Segoe UI Semilight" panose="020B0402040204020203" pitchFamily="34" charset="0"/>
              </a:rPr>
              <a:t>Secure by Default</a:t>
            </a:r>
          </a:p>
        </p:txBody>
      </p:sp>
      <p:sp>
        <p:nvSpPr>
          <p:cNvPr id="24" name="Rectangle 23">
            <a:extLst>
              <a:ext uri="{FF2B5EF4-FFF2-40B4-BE49-F238E27FC236}">
                <a16:creationId xmlns:a16="http://schemas.microsoft.com/office/drawing/2014/main" id="{AD18F8F4-D421-704E-549A-D9A574DD2CF7}"/>
              </a:ext>
            </a:extLst>
          </p:cNvPr>
          <p:cNvSpPr/>
          <p:nvPr/>
        </p:nvSpPr>
        <p:spPr>
          <a:xfrm>
            <a:off x="770196" y="4307287"/>
            <a:ext cx="1784064" cy="60084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65">
              <a:lnSpc>
                <a:spcPct val="90000"/>
              </a:lnSpc>
              <a:defRPr/>
            </a:pPr>
            <a:r>
              <a:rPr lang="en-US" sz="1200">
                <a:solidFill>
                  <a:srgbClr val="505050"/>
                </a:solidFill>
                <a:latin typeface="Segoe UI Light"/>
              </a:rPr>
              <a:t>Encryption at Rest</a:t>
            </a:r>
          </a:p>
          <a:p>
            <a:pPr algn="ctr" defTabSz="913665">
              <a:lnSpc>
                <a:spcPct val="90000"/>
              </a:lnSpc>
              <a:defRPr/>
            </a:pPr>
            <a:r>
              <a:rPr lang="en-US" sz="1200">
                <a:solidFill>
                  <a:srgbClr val="505050"/>
                </a:solidFill>
                <a:latin typeface="Segoe UI Light"/>
              </a:rPr>
              <a:t>Granular RBAC, Policy and Tagging</a:t>
            </a:r>
            <a:endParaRPr lang="en-US" sz="1200">
              <a:solidFill>
                <a:srgbClr val="1A1A1A"/>
              </a:solidFill>
              <a:latin typeface="Segoe UI"/>
            </a:endParaRPr>
          </a:p>
        </p:txBody>
      </p:sp>
      <p:sp>
        <p:nvSpPr>
          <p:cNvPr id="25" name="Lock" descr="Locked, protected, safe&#10;">
            <a:extLst>
              <a:ext uri="{FF2B5EF4-FFF2-40B4-BE49-F238E27FC236}">
                <a16:creationId xmlns:a16="http://schemas.microsoft.com/office/drawing/2014/main" id="{124B6B36-735B-982D-7358-5628B11F23EB}"/>
              </a:ext>
            </a:extLst>
          </p:cNvPr>
          <p:cNvSpPr>
            <a:spLocks noChangeAspect="1" noEditPoints="1"/>
          </p:cNvSpPr>
          <p:nvPr/>
        </p:nvSpPr>
        <p:spPr bwMode="auto">
          <a:xfrm>
            <a:off x="1465983" y="2649343"/>
            <a:ext cx="392491" cy="548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ln w="19050">
            <a:solidFill>
              <a:schemeClr val="accent1"/>
            </a:solidFill>
            <a:headEnd/>
            <a:tailEnd/>
          </a:ln>
          <a:extLst>
            <a:ext uri="{909E8E84-426E-40DD-AFC4-6F175D3DCCD1}">
              <a14:hiddenFill xmlns:a14="http://schemas.microsoft.com/office/drawing/2010/main">
                <a:solidFill>
                  <a:srgbClr val="FFFFFF"/>
                </a:solidFill>
              </a14:hiddenFill>
            </a:ext>
          </a:extLst>
        </p:spPr>
        <p:style>
          <a:lnRef idx="1">
            <a:schemeClr val="accent2"/>
          </a:lnRef>
          <a:fillRef idx="0">
            <a:schemeClr val="accent2"/>
          </a:fillRef>
          <a:effectRef idx="0">
            <a:schemeClr val="accent2"/>
          </a:effectRef>
          <a:fontRef idx="minor">
            <a:schemeClr val="tx1"/>
          </a:fontRef>
        </p:style>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765">
              <a:solidFill>
                <a:srgbClr val="1A1A1A"/>
              </a:solidFill>
              <a:latin typeface="Segoe UI"/>
            </a:endParaRPr>
          </a:p>
        </p:txBody>
      </p:sp>
      <p:sp>
        <p:nvSpPr>
          <p:cNvPr id="26" name="Rectangle 25">
            <a:extLst>
              <a:ext uri="{FF2B5EF4-FFF2-40B4-BE49-F238E27FC236}">
                <a16:creationId xmlns:a16="http://schemas.microsoft.com/office/drawing/2014/main" id="{D6E8F86E-C07D-82F1-49D9-1C49A5282311}"/>
              </a:ext>
            </a:extLst>
          </p:cNvPr>
          <p:cNvSpPr/>
          <p:nvPr/>
        </p:nvSpPr>
        <p:spPr>
          <a:xfrm>
            <a:off x="6535934" y="3553211"/>
            <a:ext cx="2091517" cy="261185"/>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874">
              <a:lnSpc>
                <a:spcPct val="90000"/>
              </a:lnSpc>
              <a:defRPr/>
            </a:pPr>
            <a:r>
              <a:rPr lang="en-US" sz="1400">
                <a:solidFill>
                  <a:srgbClr val="002050"/>
                </a:solidFill>
                <a:latin typeface="Segoe UI Semilight" panose="020B0402040204020203" pitchFamily="34" charset="0"/>
                <a:cs typeface="Segoe UI Semilight" panose="020B0402040204020203" pitchFamily="34" charset="0"/>
              </a:rPr>
              <a:t>Simple</a:t>
            </a:r>
          </a:p>
        </p:txBody>
      </p:sp>
      <p:sp>
        <p:nvSpPr>
          <p:cNvPr id="27" name="Rectangle 26">
            <a:extLst>
              <a:ext uri="{FF2B5EF4-FFF2-40B4-BE49-F238E27FC236}">
                <a16:creationId xmlns:a16="http://schemas.microsoft.com/office/drawing/2014/main" id="{88813221-D3C6-4BBC-015C-82A48F81284A}"/>
              </a:ext>
            </a:extLst>
          </p:cNvPr>
          <p:cNvSpPr/>
          <p:nvPr/>
        </p:nvSpPr>
        <p:spPr>
          <a:xfrm>
            <a:off x="6687350" y="4307286"/>
            <a:ext cx="1788685" cy="4313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665">
              <a:lnSpc>
                <a:spcPct val="90000"/>
              </a:lnSpc>
              <a:defRPr/>
            </a:pPr>
            <a:r>
              <a:rPr lang="en-US" sz="1200">
                <a:solidFill>
                  <a:srgbClr val="505050"/>
                </a:solidFill>
                <a:latin typeface="Segoe UI Light"/>
              </a:rPr>
              <a:t>Ease of maintenance using Managed Disks</a:t>
            </a:r>
          </a:p>
        </p:txBody>
      </p:sp>
      <p:sp>
        <p:nvSpPr>
          <p:cNvPr id="28" name="Touchscreen" title="Icon of a closed hand with one finger touching a screen">
            <a:extLst>
              <a:ext uri="{FF2B5EF4-FFF2-40B4-BE49-F238E27FC236}">
                <a16:creationId xmlns:a16="http://schemas.microsoft.com/office/drawing/2014/main" id="{CEBC0242-23CE-9BEB-2BCD-22B8C4AFDCB7}"/>
              </a:ext>
            </a:extLst>
          </p:cNvPr>
          <p:cNvSpPr>
            <a:spLocks noChangeAspect="1" noEditPoints="1"/>
          </p:cNvSpPr>
          <p:nvPr/>
        </p:nvSpPr>
        <p:spPr bwMode="auto">
          <a:xfrm>
            <a:off x="7289157" y="2649343"/>
            <a:ext cx="585072" cy="548562"/>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ln w="19050">
            <a:solidFill>
              <a:schemeClr val="accent1"/>
            </a:solidFill>
            <a:headEnd/>
            <a:tailEnd/>
          </a:ln>
          <a:extLst>
            <a:ext uri="{909E8E84-426E-40DD-AFC4-6F175D3DCCD1}">
              <a14:hiddenFill xmlns:a14="http://schemas.microsoft.com/office/drawing/2010/main">
                <a:solidFill>
                  <a:srgbClr val="FFFFFF"/>
                </a:solidFill>
              </a14:hiddenFill>
            </a:ext>
          </a:extLst>
        </p:spPr>
        <p:style>
          <a:lnRef idx="1">
            <a:schemeClr val="accent2"/>
          </a:lnRef>
          <a:fillRef idx="0">
            <a:schemeClr val="accent2"/>
          </a:fillRef>
          <a:effectRef idx="0">
            <a:schemeClr val="accent2"/>
          </a:effectRef>
          <a:fontRef idx="minor">
            <a:schemeClr val="tx1"/>
          </a:fontRef>
        </p:style>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765">
              <a:solidFill>
                <a:srgbClr val="1A1A1A"/>
              </a:solidFill>
              <a:latin typeface="Segoe UI"/>
            </a:endParaRPr>
          </a:p>
        </p:txBody>
      </p:sp>
      <p:cxnSp>
        <p:nvCxnSpPr>
          <p:cNvPr id="29" name="Straight Connector 28">
            <a:extLst>
              <a:ext uri="{FF2B5EF4-FFF2-40B4-BE49-F238E27FC236}">
                <a16:creationId xmlns:a16="http://schemas.microsoft.com/office/drawing/2014/main" id="{0D7C8BDF-F149-24DF-20B6-F11F66DCE421}"/>
              </a:ext>
            </a:extLst>
          </p:cNvPr>
          <p:cNvCxnSpPr>
            <a:cxnSpLocks/>
          </p:cNvCxnSpPr>
          <p:nvPr/>
        </p:nvCxnSpPr>
        <p:spPr>
          <a:xfrm>
            <a:off x="3196713" y="2681379"/>
            <a:ext cx="0" cy="20113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D6AE22-0F08-B7D7-BDC8-0874B828CAB0}"/>
              </a:ext>
            </a:extLst>
          </p:cNvPr>
          <p:cNvCxnSpPr>
            <a:cxnSpLocks/>
          </p:cNvCxnSpPr>
          <p:nvPr/>
        </p:nvCxnSpPr>
        <p:spPr>
          <a:xfrm>
            <a:off x="6105479" y="2681379"/>
            <a:ext cx="0" cy="20113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C7D56FA-DB42-44E6-4081-416CE3B3AEA0}"/>
              </a:ext>
            </a:extLst>
          </p:cNvPr>
          <p:cNvCxnSpPr>
            <a:cxnSpLocks/>
          </p:cNvCxnSpPr>
          <p:nvPr/>
        </p:nvCxnSpPr>
        <p:spPr>
          <a:xfrm>
            <a:off x="9012472" y="2681379"/>
            <a:ext cx="0" cy="20113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B698595-DA68-20F4-40BF-1F0AC6358CE2}"/>
              </a:ext>
            </a:extLst>
          </p:cNvPr>
          <p:cNvGrpSpPr/>
          <p:nvPr/>
        </p:nvGrpSpPr>
        <p:grpSpPr>
          <a:xfrm>
            <a:off x="6363040" y="5574263"/>
            <a:ext cx="2538925" cy="1106765"/>
            <a:chOff x="536796" y="2001806"/>
            <a:chExt cx="2889386" cy="2822426"/>
          </a:xfrm>
          <a:solidFill>
            <a:schemeClr val="accent2"/>
          </a:solidFill>
        </p:grpSpPr>
        <p:sp>
          <p:nvSpPr>
            <p:cNvPr id="43" name="Rectangle 42">
              <a:extLst>
                <a:ext uri="{FF2B5EF4-FFF2-40B4-BE49-F238E27FC236}">
                  <a16:creationId xmlns:a16="http://schemas.microsoft.com/office/drawing/2014/main" id="{0010DF42-C1A5-9AE5-019A-A9A9A34882F4}"/>
                </a:ext>
              </a:extLst>
            </p:cNvPr>
            <p:cNvSpPr/>
            <p:nvPr/>
          </p:nvSpPr>
          <p:spPr>
            <a:xfrm>
              <a:off x="656303" y="2001806"/>
              <a:ext cx="2590133" cy="1516237"/>
            </a:xfrm>
            <a:prstGeom prst="rect">
              <a:avLst/>
            </a:prstGeom>
            <a:no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92">
                <a:defRPr/>
              </a:pPr>
              <a:r>
                <a:rPr lang="en-US" sz="1600" b="1">
                  <a:solidFill>
                    <a:srgbClr val="FFFFFF"/>
                  </a:solidFill>
                  <a:latin typeface="Segoe UI Semilight"/>
                </a:rPr>
                <a:t>Single instance </a:t>
              </a:r>
              <a:r>
                <a:rPr lang="en-US" sz="1600">
                  <a:solidFill>
                    <a:srgbClr val="FFFFFF"/>
                  </a:solidFill>
                  <a:latin typeface="Segoe UI Semilight"/>
                </a:rPr>
                <a:t>SLA of 99.9%</a:t>
              </a:r>
            </a:p>
          </p:txBody>
        </p:sp>
        <p:sp>
          <p:nvSpPr>
            <p:cNvPr id="44" name="Rectangle 43">
              <a:extLst>
                <a:ext uri="{FF2B5EF4-FFF2-40B4-BE49-F238E27FC236}">
                  <a16:creationId xmlns:a16="http://schemas.microsoft.com/office/drawing/2014/main" id="{C1F464FC-C4CD-69BD-B246-CCAD0252B7E8}"/>
                </a:ext>
              </a:extLst>
            </p:cNvPr>
            <p:cNvSpPr/>
            <p:nvPr/>
          </p:nvSpPr>
          <p:spPr>
            <a:xfrm>
              <a:off x="536796" y="3628115"/>
              <a:ext cx="2889386" cy="1196117"/>
            </a:xfrm>
            <a:prstGeom prst="rect">
              <a:avLst/>
            </a:prstGeom>
            <a:no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92">
                <a:defRPr/>
              </a:pPr>
              <a:r>
                <a:rPr lang="en-US" sz="1200">
                  <a:solidFill>
                    <a:srgbClr val="FFFFFF"/>
                  </a:solidFill>
                  <a:latin typeface="Segoe UI Semilight"/>
                </a:rPr>
                <a:t>Using Premium SSDs </a:t>
              </a:r>
              <a:br>
                <a:rPr lang="en-US" sz="1200">
                  <a:solidFill>
                    <a:srgbClr val="FFFFFF"/>
                  </a:solidFill>
                  <a:latin typeface="Segoe UI Semilight"/>
                </a:rPr>
              </a:br>
              <a:r>
                <a:rPr lang="en-US" sz="1200">
                  <a:solidFill>
                    <a:srgbClr val="FFFFFF"/>
                  </a:solidFill>
                  <a:latin typeface="Segoe UI Semilight"/>
                </a:rPr>
                <a:t>and Ultra Disks</a:t>
              </a:r>
            </a:p>
          </p:txBody>
        </p:sp>
      </p:grpSp>
      <p:grpSp>
        <p:nvGrpSpPr>
          <p:cNvPr id="33" name="Group 32">
            <a:extLst>
              <a:ext uri="{FF2B5EF4-FFF2-40B4-BE49-F238E27FC236}">
                <a16:creationId xmlns:a16="http://schemas.microsoft.com/office/drawing/2014/main" id="{16834CC1-4FA7-4750-7864-0E2191A33983}"/>
              </a:ext>
            </a:extLst>
          </p:cNvPr>
          <p:cNvGrpSpPr/>
          <p:nvPr/>
        </p:nvGrpSpPr>
        <p:grpSpPr>
          <a:xfrm>
            <a:off x="491003" y="5609478"/>
            <a:ext cx="2473216" cy="1106767"/>
            <a:chOff x="538449" y="2001806"/>
            <a:chExt cx="2707988" cy="2822426"/>
          </a:xfrm>
          <a:solidFill>
            <a:schemeClr val="accent2"/>
          </a:solidFill>
        </p:grpSpPr>
        <p:sp>
          <p:nvSpPr>
            <p:cNvPr id="41" name="Rectangle 40">
              <a:extLst>
                <a:ext uri="{FF2B5EF4-FFF2-40B4-BE49-F238E27FC236}">
                  <a16:creationId xmlns:a16="http://schemas.microsoft.com/office/drawing/2014/main" id="{6EE26764-2C08-8FBB-8F97-3767A5041C1B}"/>
                </a:ext>
              </a:extLst>
            </p:cNvPr>
            <p:cNvSpPr/>
            <p:nvPr/>
          </p:nvSpPr>
          <p:spPr>
            <a:xfrm>
              <a:off x="538449" y="2001806"/>
              <a:ext cx="2707988" cy="151623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92">
                <a:defRPr/>
              </a:pPr>
              <a:r>
                <a:rPr lang="en-US" sz="1600">
                  <a:solidFill>
                    <a:srgbClr val="FFFFFF"/>
                  </a:solidFill>
                  <a:latin typeface="Segoe UI Semilight"/>
                </a:rPr>
                <a:t>Industry leading </a:t>
              </a:r>
              <a:r>
                <a:rPr lang="en-US" sz="1600" b="1">
                  <a:solidFill>
                    <a:srgbClr val="FFFFFF"/>
                  </a:solidFill>
                  <a:latin typeface="Segoe UI Semilight"/>
                </a:rPr>
                <a:t>ZERO %</a:t>
              </a:r>
              <a:r>
                <a:rPr lang="en-US" sz="1600">
                  <a:solidFill>
                    <a:srgbClr val="FFFFFF"/>
                  </a:solidFill>
                  <a:latin typeface="Segoe UI Semilight"/>
                </a:rPr>
                <a:t> Annual Failure Rate</a:t>
              </a:r>
            </a:p>
          </p:txBody>
        </p:sp>
        <p:sp>
          <p:nvSpPr>
            <p:cNvPr id="42" name="Rectangle 41">
              <a:extLst>
                <a:ext uri="{FF2B5EF4-FFF2-40B4-BE49-F238E27FC236}">
                  <a16:creationId xmlns:a16="http://schemas.microsoft.com/office/drawing/2014/main" id="{1F18BF52-FFCB-D211-C10D-2E4DEE221004}"/>
                </a:ext>
              </a:extLst>
            </p:cNvPr>
            <p:cNvSpPr/>
            <p:nvPr/>
          </p:nvSpPr>
          <p:spPr>
            <a:xfrm>
              <a:off x="538449" y="3628116"/>
              <a:ext cx="2707987" cy="119611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92">
                <a:defRPr/>
              </a:pPr>
              <a:r>
                <a:rPr lang="en-US" sz="1200">
                  <a:solidFill>
                    <a:srgbClr val="FFFFFF"/>
                  </a:solidFill>
                  <a:latin typeface="Segoe UI Semilight"/>
                </a:rPr>
                <a:t>Enterprise grade durability with 3 replicas</a:t>
              </a:r>
            </a:p>
          </p:txBody>
        </p:sp>
      </p:grpSp>
      <p:grpSp>
        <p:nvGrpSpPr>
          <p:cNvPr id="34" name="Group 33">
            <a:extLst>
              <a:ext uri="{FF2B5EF4-FFF2-40B4-BE49-F238E27FC236}">
                <a16:creationId xmlns:a16="http://schemas.microsoft.com/office/drawing/2014/main" id="{40409350-9C37-5575-E696-D1B0E1591D99}"/>
              </a:ext>
            </a:extLst>
          </p:cNvPr>
          <p:cNvGrpSpPr/>
          <p:nvPr/>
        </p:nvGrpSpPr>
        <p:grpSpPr>
          <a:xfrm>
            <a:off x="3318970" y="5562524"/>
            <a:ext cx="2717203" cy="1109982"/>
            <a:chOff x="301107" y="2001806"/>
            <a:chExt cx="3169630" cy="2845526"/>
          </a:xfrm>
        </p:grpSpPr>
        <p:sp>
          <p:nvSpPr>
            <p:cNvPr id="39" name="Rectangle 38">
              <a:extLst>
                <a:ext uri="{FF2B5EF4-FFF2-40B4-BE49-F238E27FC236}">
                  <a16:creationId xmlns:a16="http://schemas.microsoft.com/office/drawing/2014/main" id="{14BFC50A-1C9C-EDFA-A08A-F3A04A7A6D9A}"/>
                </a:ext>
              </a:extLst>
            </p:cNvPr>
            <p:cNvSpPr/>
            <p:nvPr/>
          </p:nvSpPr>
          <p:spPr>
            <a:xfrm>
              <a:off x="537842" y="2001806"/>
              <a:ext cx="2708374" cy="152421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2">
                <a:defRPr/>
              </a:pPr>
              <a:r>
                <a:rPr lang="en-US" sz="1600">
                  <a:solidFill>
                    <a:srgbClr val="FFFFFF"/>
                  </a:solidFill>
                  <a:latin typeface="Segoe UI Semilight"/>
                </a:rPr>
                <a:t>Best in class high I/O </a:t>
              </a:r>
              <a:r>
                <a:rPr lang="en-US" sz="1600" b="1">
                  <a:solidFill>
                    <a:srgbClr val="FFFFFF"/>
                  </a:solidFill>
                  <a:latin typeface="Segoe UI Semilight"/>
                </a:rPr>
                <a:t>performance</a:t>
              </a:r>
              <a:r>
                <a:rPr lang="en-US" sz="1600">
                  <a:solidFill>
                    <a:srgbClr val="FFFFFF"/>
                  </a:solidFill>
                  <a:latin typeface="Segoe UI Semilight"/>
                </a:rPr>
                <a:t> VMs</a:t>
              </a:r>
            </a:p>
          </p:txBody>
        </p:sp>
        <p:sp>
          <p:nvSpPr>
            <p:cNvPr id="40" name="Rectangle 39">
              <a:extLst>
                <a:ext uri="{FF2B5EF4-FFF2-40B4-BE49-F238E27FC236}">
                  <a16:creationId xmlns:a16="http://schemas.microsoft.com/office/drawing/2014/main" id="{DF0ACF28-5061-002C-C8AF-423666A4E5F4}"/>
                </a:ext>
              </a:extLst>
            </p:cNvPr>
            <p:cNvSpPr/>
            <p:nvPr/>
          </p:nvSpPr>
          <p:spPr>
            <a:xfrm>
              <a:off x="301107" y="3644920"/>
              <a:ext cx="3169630" cy="120241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92">
                <a:defRPr/>
              </a:pPr>
              <a:r>
                <a:rPr lang="en-US" sz="1200">
                  <a:solidFill>
                    <a:srgbClr val="FFFFFF"/>
                  </a:solidFill>
                  <a:latin typeface="Segoe UI Semilight"/>
                </a:rPr>
                <a:t>160,000 IOPS &amp; 2 </a:t>
              </a:r>
              <a:r>
                <a:rPr lang="en-US" sz="1200" err="1">
                  <a:solidFill>
                    <a:srgbClr val="FFFFFF"/>
                  </a:solidFill>
                  <a:latin typeface="Segoe UI Semilight"/>
                </a:rPr>
                <a:t>GiBps</a:t>
              </a:r>
              <a:endParaRPr lang="en-US" sz="1200">
                <a:solidFill>
                  <a:srgbClr val="FFFFFF"/>
                </a:solidFill>
                <a:latin typeface="Segoe UI Semilight"/>
              </a:endParaRPr>
            </a:p>
            <a:p>
              <a:pPr algn="ctr" defTabSz="914192">
                <a:defRPr/>
              </a:pPr>
              <a:r>
                <a:rPr lang="en-US" sz="1200">
                  <a:solidFill>
                    <a:srgbClr val="FFFFFF"/>
                  </a:solidFill>
                  <a:latin typeface="Segoe UI Semilight"/>
                </a:rPr>
                <a:t>Disk throughput per VM</a:t>
              </a:r>
            </a:p>
          </p:txBody>
        </p:sp>
      </p:grpSp>
      <p:grpSp>
        <p:nvGrpSpPr>
          <p:cNvPr id="35" name="Group 34">
            <a:extLst>
              <a:ext uri="{FF2B5EF4-FFF2-40B4-BE49-F238E27FC236}">
                <a16:creationId xmlns:a16="http://schemas.microsoft.com/office/drawing/2014/main" id="{44DB0F84-8C66-82E7-E8EB-0C56C53D316C}"/>
              </a:ext>
            </a:extLst>
          </p:cNvPr>
          <p:cNvGrpSpPr/>
          <p:nvPr/>
        </p:nvGrpSpPr>
        <p:grpSpPr>
          <a:xfrm>
            <a:off x="9198571" y="5562525"/>
            <a:ext cx="2598600" cy="1106767"/>
            <a:chOff x="538450" y="2001806"/>
            <a:chExt cx="2722394" cy="2822426"/>
          </a:xfrm>
          <a:solidFill>
            <a:schemeClr val="accent3"/>
          </a:solidFill>
        </p:grpSpPr>
        <p:sp>
          <p:nvSpPr>
            <p:cNvPr id="37" name="Rectangle 36">
              <a:extLst>
                <a:ext uri="{FF2B5EF4-FFF2-40B4-BE49-F238E27FC236}">
                  <a16:creationId xmlns:a16="http://schemas.microsoft.com/office/drawing/2014/main" id="{8F8374B9-6A41-6B3B-ABB2-99AF98C93A66}"/>
                </a:ext>
              </a:extLst>
            </p:cNvPr>
            <p:cNvSpPr/>
            <p:nvPr/>
          </p:nvSpPr>
          <p:spPr>
            <a:xfrm>
              <a:off x="538450" y="2001806"/>
              <a:ext cx="2707987" cy="1516235"/>
            </a:xfrm>
            <a:prstGeom prst="rect">
              <a:avLst/>
            </a:prstGeom>
            <a:no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92">
                <a:defRPr/>
              </a:pPr>
              <a:r>
                <a:rPr lang="en-US" sz="1600">
                  <a:solidFill>
                    <a:srgbClr val="FFFFFF"/>
                  </a:solidFill>
                  <a:latin typeface="Segoe UI Semilight"/>
                </a:rPr>
                <a:t>Easy </a:t>
              </a:r>
              <a:r>
                <a:rPr lang="en-US" sz="1600" b="1">
                  <a:solidFill>
                    <a:srgbClr val="FFFFFF"/>
                  </a:solidFill>
                  <a:latin typeface="Segoe UI Semilight"/>
                </a:rPr>
                <a:t>migration</a:t>
              </a:r>
              <a:r>
                <a:rPr lang="en-US" sz="1600">
                  <a:solidFill>
                    <a:srgbClr val="FFFFFF"/>
                  </a:solidFill>
                  <a:latin typeface="Segoe UI Semilight"/>
                </a:rPr>
                <a:t> from </a:t>
              </a:r>
              <a:br>
                <a:rPr lang="en-US" sz="1600">
                  <a:solidFill>
                    <a:srgbClr val="FFFFFF"/>
                  </a:solidFill>
                  <a:latin typeface="Segoe UI Semilight"/>
                </a:rPr>
              </a:br>
              <a:r>
                <a:rPr lang="en-US" sz="1600">
                  <a:solidFill>
                    <a:srgbClr val="FFFFFF"/>
                  </a:solidFill>
                  <a:latin typeface="Segoe UI Semilight"/>
                </a:rPr>
                <a:t>other platforms</a:t>
              </a:r>
            </a:p>
          </p:txBody>
        </p:sp>
        <p:sp>
          <p:nvSpPr>
            <p:cNvPr id="38" name="Rectangle 37">
              <a:extLst>
                <a:ext uri="{FF2B5EF4-FFF2-40B4-BE49-F238E27FC236}">
                  <a16:creationId xmlns:a16="http://schemas.microsoft.com/office/drawing/2014/main" id="{1901C2A8-732D-DDAF-AD4F-05933E323453}"/>
                </a:ext>
              </a:extLst>
            </p:cNvPr>
            <p:cNvSpPr/>
            <p:nvPr/>
          </p:nvSpPr>
          <p:spPr>
            <a:xfrm>
              <a:off x="552857" y="3628116"/>
              <a:ext cx="2707987" cy="1196116"/>
            </a:xfrm>
            <a:prstGeom prst="rect">
              <a:avLst/>
            </a:prstGeom>
            <a:no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92">
                <a:defRPr/>
              </a:pPr>
              <a:r>
                <a:rPr lang="en-US" sz="1200">
                  <a:solidFill>
                    <a:srgbClr val="FFFFFF"/>
                  </a:solidFill>
                  <a:latin typeface="Segoe UI Semilight"/>
                </a:rPr>
                <a:t>Rich partner ecosystem</a:t>
              </a:r>
            </a:p>
            <a:p>
              <a:pPr algn="ctr" defTabSz="914192">
                <a:defRPr/>
              </a:pPr>
              <a:r>
                <a:rPr lang="en-US" sz="1200">
                  <a:solidFill>
                    <a:srgbClr val="FFFFFF"/>
                  </a:solidFill>
                  <a:latin typeface="Segoe UI Semilight"/>
                </a:rPr>
                <a:t>enabled by REST APIs</a:t>
              </a:r>
            </a:p>
          </p:txBody>
        </p:sp>
      </p:grpSp>
    </p:spTree>
    <p:extLst>
      <p:ext uri="{BB962C8B-B14F-4D97-AF65-F5344CB8AC3E}">
        <p14:creationId xmlns:p14="http://schemas.microsoft.com/office/powerpoint/2010/main" val="35890525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316C22-4910-11C2-D008-B8C54594F65F}"/>
              </a:ext>
            </a:extLst>
          </p:cNvPr>
          <p:cNvSpPr/>
          <p:nvPr/>
        </p:nvSpPr>
        <p:spPr bwMode="auto">
          <a:xfrm>
            <a:off x="1764" y="-8012"/>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EE29979-C557-47E9-B5EC-E468A36C8FD0}"/>
              </a:ext>
            </a:extLst>
          </p:cNvPr>
          <p:cNvSpPr>
            <a:spLocks noGrp="1"/>
          </p:cNvSpPr>
          <p:nvPr>
            <p:ph type="title"/>
          </p:nvPr>
        </p:nvSpPr>
        <p:spPr>
          <a:xfrm>
            <a:off x="564996" y="464461"/>
            <a:ext cx="11529916" cy="418538"/>
          </a:xfrm>
        </p:spPr>
        <p:txBody>
          <a:bodyPr/>
          <a:lstStyle/>
          <a:p>
            <a:pPr defTabSz="932418"/>
            <a:r>
              <a:rPr lang="en-US">
                <a:solidFill>
                  <a:schemeClr val="bg1"/>
                </a:solidFill>
              </a:rPr>
              <a:t>Azure Disk Portfolio</a:t>
            </a:r>
          </a:p>
        </p:txBody>
      </p:sp>
      <p:grpSp>
        <p:nvGrpSpPr>
          <p:cNvPr id="27" name="Group 26">
            <a:extLst>
              <a:ext uri="{FF2B5EF4-FFF2-40B4-BE49-F238E27FC236}">
                <a16:creationId xmlns:a16="http://schemas.microsoft.com/office/drawing/2014/main" id="{BFF7EF1A-09D4-4771-A4B0-4860C1D9B2DC}"/>
              </a:ext>
            </a:extLst>
          </p:cNvPr>
          <p:cNvGrpSpPr>
            <a:grpSpLocks noChangeAspect="1"/>
          </p:cNvGrpSpPr>
          <p:nvPr/>
        </p:nvGrpSpPr>
        <p:grpSpPr>
          <a:xfrm>
            <a:off x="5282472" y="1698918"/>
            <a:ext cx="365656" cy="435740"/>
            <a:chOff x="5477764" y="5013499"/>
            <a:chExt cx="268565" cy="320040"/>
          </a:xfrm>
        </p:grpSpPr>
        <p:grpSp>
          <p:nvGrpSpPr>
            <p:cNvPr id="31" name="Group 30">
              <a:extLst>
                <a:ext uri="{FF2B5EF4-FFF2-40B4-BE49-F238E27FC236}">
                  <a16:creationId xmlns:a16="http://schemas.microsoft.com/office/drawing/2014/main" id="{93830B81-D303-48D6-BE2F-F259BBE28A92}"/>
                </a:ext>
              </a:extLst>
            </p:cNvPr>
            <p:cNvGrpSpPr/>
            <p:nvPr/>
          </p:nvGrpSpPr>
          <p:grpSpPr>
            <a:xfrm>
              <a:off x="5477764" y="5013499"/>
              <a:ext cx="268565" cy="320040"/>
              <a:chOff x="5477764" y="5010341"/>
              <a:chExt cx="268565" cy="320040"/>
            </a:xfrm>
          </p:grpSpPr>
          <p:sp>
            <p:nvSpPr>
              <p:cNvPr id="36" name="Freeform 5">
                <a:extLst>
                  <a:ext uri="{FF2B5EF4-FFF2-40B4-BE49-F238E27FC236}">
                    <a16:creationId xmlns:a16="http://schemas.microsoft.com/office/drawing/2014/main" id="{5F58ED7B-C32C-4068-B1C0-2FE252268A68}"/>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nvGrpSpPr>
              <p:cNvPr id="37" name="Group 36">
                <a:extLst>
                  <a:ext uri="{FF2B5EF4-FFF2-40B4-BE49-F238E27FC236}">
                    <a16:creationId xmlns:a16="http://schemas.microsoft.com/office/drawing/2014/main" id="{4D69361B-0147-4972-836C-E91C5A3C7AFA}"/>
                  </a:ext>
                </a:extLst>
              </p:cNvPr>
              <p:cNvGrpSpPr/>
              <p:nvPr/>
            </p:nvGrpSpPr>
            <p:grpSpPr>
              <a:xfrm>
                <a:off x="5518161" y="5046557"/>
                <a:ext cx="187770" cy="208407"/>
                <a:chOff x="5513643" y="5046557"/>
                <a:chExt cx="187770" cy="208407"/>
              </a:xfrm>
              <a:solidFill>
                <a:schemeClr val="tx2"/>
              </a:solidFill>
            </p:grpSpPr>
            <p:sp>
              <p:nvSpPr>
                <p:cNvPr id="38" name="Oval 37">
                  <a:extLst>
                    <a:ext uri="{FF2B5EF4-FFF2-40B4-BE49-F238E27FC236}">
                      <a16:creationId xmlns:a16="http://schemas.microsoft.com/office/drawing/2014/main" id="{477FFCF3-5E5E-4D98-869C-EA505019C294}"/>
                    </a:ext>
                  </a:extLst>
                </p:cNvPr>
                <p:cNvSpPr/>
                <p:nvPr/>
              </p:nvSpPr>
              <p:spPr bwMode="auto">
                <a:xfrm>
                  <a:off x="5513643"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B01EB7C9-FF59-4568-8F6B-4EAA5213CFBC}"/>
                    </a:ext>
                  </a:extLst>
                </p:cNvPr>
                <p:cNvSpPr/>
                <p:nvPr/>
              </p:nvSpPr>
              <p:spPr bwMode="auto">
                <a:xfrm>
                  <a:off x="5673981"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9F6353FA-0FFA-4107-A314-F0F0FEE3D3DA}"/>
                    </a:ext>
                  </a:extLst>
                </p:cNvPr>
                <p:cNvSpPr/>
                <p:nvPr/>
              </p:nvSpPr>
              <p:spPr bwMode="auto">
                <a:xfrm>
                  <a:off x="5513643"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4250F01-D046-47C8-9AB3-7D527F7A5C73}"/>
                    </a:ext>
                  </a:extLst>
                </p:cNvPr>
                <p:cNvSpPr/>
                <p:nvPr/>
              </p:nvSpPr>
              <p:spPr bwMode="auto">
                <a:xfrm>
                  <a:off x="5673981"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2" name="Group 31">
              <a:extLst>
                <a:ext uri="{FF2B5EF4-FFF2-40B4-BE49-F238E27FC236}">
                  <a16:creationId xmlns:a16="http://schemas.microsoft.com/office/drawing/2014/main" id="{AD0EFC3A-F72D-4BAB-BFDF-50F29574BE2B}"/>
                </a:ext>
              </a:extLst>
            </p:cNvPr>
            <p:cNvGrpSpPr/>
            <p:nvPr/>
          </p:nvGrpSpPr>
          <p:grpSpPr>
            <a:xfrm>
              <a:off x="5571787" y="5284616"/>
              <a:ext cx="80519" cy="48923"/>
              <a:chOff x="5884568" y="5297481"/>
              <a:chExt cx="80519" cy="48923"/>
            </a:xfrm>
          </p:grpSpPr>
          <p:sp>
            <p:nvSpPr>
              <p:cNvPr id="33" name="Line 7">
                <a:extLst>
                  <a:ext uri="{FF2B5EF4-FFF2-40B4-BE49-F238E27FC236}">
                    <a16:creationId xmlns:a16="http://schemas.microsoft.com/office/drawing/2014/main" id="{831F78F8-A4AD-46AF-A2A6-966BDB16B747}"/>
                  </a:ext>
                </a:extLst>
              </p:cNvPr>
              <p:cNvSpPr>
                <a:spLocks noChangeShapeType="1"/>
              </p:cNvSpPr>
              <p:nvPr/>
            </p:nvSpPr>
            <p:spPr bwMode="auto">
              <a:xfrm>
                <a:off x="5884568"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34" name="Line 8">
                <a:extLst>
                  <a:ext uri="{FF2B5EF4-FFF2-40B4-BE49-F238E27FC236}">
                    <a16:creationId xmlns:a16="http://schemas.microsoft.com/office/drawing/2014/main" id="{C73AEDCF-1B54-4598-BC9C-9EBFBDEDDEBE}"/>
                  </a:ext>
                </a:extLst>
              </p:cNvPr>
              <p:cNvSpPr>
                <a:spLocks noChangeShapeType="1"/>
              </p:cNvSpPr>
              <p:nvPr/>
            </p:nvSpPr>
            <p:spPr bwMode="auto">
              <a:xfrm>
                <a:off x="592482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35" name="Line 9">
                <a:extLst>
                  <a:ext uri="{FF2B5EF4-FFF2-40B4-BE49-F238E27FC236}">
                    <a16:creationId xmlns:a16="http://schemas.microsoft.com/office/drawing/2014/main" id="{8CDB4A41-DC6C-422B-A215-FB7B503D7AA5}"/>
                  </a:ext>
                </a:extLst>
              </p:cNvPr>
              <p:cNvSpPr>
                <a:spLocks noChangeShapeType="1"/>
              </p:cNvSpPr>
              <p:nvPr/>
            </p:nvSpPr>
            <p:spPr bwMode="auto">
              <a:xfrm>
                <a:off x="596508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grpSp>
      <p:grpSp>
        <p:nvGrpSpPr>
          <p:cNvPr id="42" name="Group 41">
            <a:extLst>
              <a:ext uri="{FF2B5EF4-FFF2-40B4-BE49-F238E27FC236}">
                <a16:creationId xmlns:a16="http://schemas.microsoft.com/office/drawing/2014/main" id="{4AF565A9-7CEE-4DCE-8E30-6013281EA4BB}"/>
              </a:ext>
            </a:extLst>
          </p:cNvPr>
          <p:cNvGrpSpPr>
            <a:grpSpLocks noChangeAspect="1"/>
          </p:cNvGrpSpPr>
          <p:nvPr/>
        </p:nvGrpSpPr>
        <p:grpSpPr>
          <a:xfrm>
            <a:off x="5742081" y="1698918"/>
            <a:ext cx="365656" cy="435740"/>
            <a:chOff x="5477764" y="5013499"/>
            <a:chExt cx="268565" cy="320040"/>
          </a:xfrm>
        </p:grpSpPr>
        <p:grpSp>
          <p:nvGrpSpPr>
            <p:cNvPr id="43" name="Group 42">
              <a:extLst>
                <a:ext uri="{FF2B5EF4-FFF2-40B4-BE49-F238E27FC236}">
                  <a16:creationId xmlns:a16="http://schemas.microsoft.com/office/drawing/2014/main" id="{3FD0311F-0C9B-4A3C-A516-F680F1EA5833}"/>
                </a:ext>
              </a:extLst>
            </p:cNvPr>
            <p:cNvGrpSpPr/>
            <p:nvPr/>
          </p:nvGrpSpPr>
          <p:grpSpPr>
            <a:xfrm>
              <a:off x="5477764" y="5013499"/>
              <a:ext cx="268565" cy="320040"/>
              <a:chOff x="5477764" y="5010341"/>
              <a:chExt cx="268565" cy="320040"/>
            </a:xfrm>
          </p:grpSpPr>
          <p:sp>
            <p:nvSpPr>
              <p:cNvPr id="48" name="Freeform 5">
                <a:extLst>
                  <a:ext uri="{FF2B5EF4-FFF2-40B4-BE49-F238E27FC236}">
                    <a16:creationId xmlns:a16="http://schemas.microsoft.com/office/drawing/2014/main" id="{158AE452-9EFC-4650-BC79-3A770C85CFA6}"/>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nvGrpSpPr>
              <p:cNvPr id="49" name="Group 48">
                <a:extLst>
                  <a:ext uri="{FF2B5EF4-FFF2-40B4-BE49-F238E27FC236}">
                    <a16:creationId xmlns:a16="http://schemas.microsoft.com/office/drawing/2014/main" id="{7863142B-51C3-4751-8863-99AFA0F3EA4C}"/>
                  </a:ext>
                </a:extLst>
              </p:cNvPr>
              <p:cNvGrpSpPr/>
              <p:nvPr/>
            </p:nvGrpSpPr>
            <p:grpSpPr>
              <a:xfrm>
                <a:off x="5518161" y="5046557"/>
                <a:ext cx="187770" cy="208407"/>
                <a:chOff x="5513643" y="5046557"/>
                <a:chExt cx="187770" cy="208407"/>
              </a:xfrm>
              <a:solidFill>
                <a:schemeClr val="tx2"/>
              </a:solidFill>
            </p:grpSpPr>
            <p:sp>
              <p:nvSpPr>
                <p:cNvPr id="50" name="Oval 49">
                  <a:extLst>
                    <a:ext uri="{FF2B5EF4-FFF2-40B4-BE49-F238E27FC236}">
                      <a16:creationId xmlns:a16="http://schemas.microsoft.com/office/drawing/2014/main" id="{D7D88EAE-7B38-4D73-B68B-5D3FAA4CCC00}"/>
                    </a:ext>
                  </a:extLst>
                </p:cNvPr>
                <p:cNvSpPr/>
                <p:nvPr/>
              </p:nvSpPr>
              <p:spPr bwMode="auto">
                <a:xfrm>
                  <a:off x="5513643"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8CF1F46-E2CE-41B8-810A-CDA865630AC5}"/>
                    </a:ext>
                  </a:extLst>
                </p:cNvPr>
                <p:cNvSpPr/>
                <p:nvPr/>
              </p:nvSpPr>
              <p:spPr bwMode="auto">
                <a:xfrm>
                  <a:off x="5673981"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8C5FE140-9858-4C65-A97B-1E571437F237}"/>
                    </a:ext>
                  </a:extLst>
                </p:cNvPr>
                <p:cNvSpPr/>
                <p:nvPr/>
              </p:nvSpPr>
              <p:spPr bwMode="auto">
                <a:xfrm>
                  <a:off x="5513643"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222254C6-01C9-4CC5-8B04-584C413AB9F3}"/>
                    </a:ext>
                  </a:extLst>
                </p:cNvPr>
                <p:cNvSpPr/>
                <p:nvPr/>
              </p:nvSpPr>
              <p:spPr bwMode="auto">
                <a:xfrm>
                  <a:off x="5673981"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4" name="Group 43">
              <a:extLst>
                <a:ext uri="{FF2B5EF4-FFF2-40B4-BE49-F238E27FC236}">
                  <a16:creationId xmlns:a16="http://schemas.microsoft.com/office/drawing/2014/main" id="{B2D55452-D91D-406F-AD37-1FC1EDB2D0B5}"/>
                </a:ext>
              </a:extLst>
            </p:cNvPr>
            <p:cNvGrpSpPr/>
            <p:nvPr/>
          </p:nvGrpSpPr>
          <p:grpSpPr>
            <a:xfrm>
              <a:off x="5571787" y="5284616"/>
              <a:ext cx="80519" cy="48923"/>
              <a:chOff x="5884568" y="5297481"/>
              <a:chExt cx="80519" cy="48923"/>
            </a:xfrm>
          </p:grpSpPr>
          <p:sp>
            <p:nvSpPr>
              <p:cNvPr id="45" name="Line 7">
                <a:extLst>
                  <a:ext uri="{FF2B5EF4-FFF2-40B4-BE49-F238E27FC236}">
                    <a16:creationId xmlns:a16="http://schemas.microsoft.com/office/drawing/2014/main" id="{58BED29F-A7A7-42FD-A780-C17401225402}"/>
                  </a:ext>
                </a:extLst>
              </p:cNvPr>
              <p:cNvSpPr>
                <a:spLocks noChangeShapeType="1"/>
              </p:cNvSpPr>
              <p:nvPr/>
            </p:nvSpPr>
            <p:spPr bwMode="auto">
              <a:xfrm>
                <a:off x="5884568"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46" name="Line 8">
                <a:extLst>
                  <a:ext uri="{FF2B5EF4-FFF2-40B4-BE49-F238E27FC236}">
                    <a16:creationId xmlns:a16="http://schemas.microsoft.com/office/drawing/2014/main" id="{09604780-3041-486F-AC70-3C1ECC7B3392}"/>
                  </a:ext>
                </a:extLst>
              </p:cNvPr>
              <p:cNvSpPr>
                <a:spLocks noChangeShapeType="1"/>
              </p:cNvSpPr>
              <p:nvPr/>
            </p:nvSpPr>
            <p:spPr bwMode="auto">
              <a:xfrm>
                <a:off x="592482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47" name="Line 9">
                <a:extLst>
                  <a:ext uri="{FF2B5EF4-FFF2-40B4-BE49-F238E27FC236}">
                    <a16:creationId xmlns:a16="http://schemas.microsoft.com/office/drawing/2014/main" id="{66DBE12A-6306-49F8-A6A9-C543FEC4B1AD}"/>
                  </a:ext>
                </a:extLst>
              </p:cNvPr>
              <p:cNvSpPr>
                <a:spLocks noChangeShapeType="1"/>
              </p:cNvSpPr>
              <p:nvPr/>
            </p:nvSpPr>
            <p:spPr bwMode="auto">
              <a:xfrm>
                <a:off x="596508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grpSp>
      <p:grpSp>
        <p:nvGrpSpPr>
          <p:cNvPr id="54" name="Group 53">
            <a:extLst>
              <a:ext uri="{FF2B5EF4-FFF2-40B4-BE49-F238E27FC236}">
                <a16:creationId xmlns:a16="http://schemas.microsoft.com/office/drawing/2014/main" id="{E3C77B1C-0AF0-4FB2-84E2-3524DC2C830D}"/>
              </a:ext>
            </a:extLst>
          </p:cNvPr>
          <p:cNvGrpSpPr>
            <a:grpSpLocks noChangeAspect="1"/>
          </p:cNvGrpSpPr>
          <p:nvPr/>
        </p:nvGrpSpPr>
        <p:grpSpPr>
          <a:xfrm>
            <a:off x="6201691" y="1698918"/>
            <a:ext cx="365656" cy="435740"/>
            <a:chOff x="5477764" y="5013499"/>
            <a:chExt cx="268565" cy="320040"/>
          </a:xfrm>
        </p:grpSpPr>
        <p:grpSp>
          <p:nvGrpSpPr>
            <p:cNvPr id="55" name="Group 54">
              <a:extLst>
                <a:ext uri="{FF2B5EF4-FFF2-40B4-BE49-F238E27FC236}">
                  <a16:creationId xmlns:a16="http://schemas.microsoft.com/office/drawing/2014/main" id="{C778600A-1AF2-4FFC-A5D4-44DCB2A84B22}"/>
                </a:ext>
              </a:extLst>
            </p:cNvPr>
            <p:cNvGrpSpPr/>
            <p:nvPr/>
          </p:nvGrpSpPr>
          <p:grpSpPr>
            <a:xfrm>
              <a:off x="5477764" y="5013499"/>
              <a:ext cx="268565" cy="320040"/>
              <a:chOff x="5477764" y="5010341"/>
              <a:chExt cx="268565" cy="320040"/>
            </a:xfrm>
          </p:grpSpPr>
          <p:sp>
            <p:nvSpPr>
              <p:cNvPr id="60" name="Freeform 5">
                <a:extLst>
                  <a:ext uri="{FF2B5EF4-FFF2-40B4-BE49-F238E27FC236}">
                    <a16:creationId xmlns:a16="http://schemas.microsoft.com/office/drawing/2014/main" id="{68C78CAF-AF2F-47FE-98FF-DC7AF65F37D8}"/>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nvGrpSpPr>
              <p:cNvPr id="61" name="Group 60">
                <a:extLst>
                  <a:ext uri="{FF2B5EF4-FFF2-40B4-BE49-F238E27FC236}">
                    <a16:creationId xmlns:a16="http://schemas.microsoft.com/office/drawing/2014/main" id="{27C410B8-DC39-48AA-B69C-290DAC82C5EA}"/>
                  </a:ext>
                </a:extLst>
              </p:cNvPr>
              <p:cNvGrpSpPr/>
              <p:nvPr/>
            </p:nvGrpSpPr>
            <p:grpSpPr>
              <a:xfrm>
                <a:off x="5518161" y="5046557"/>
                <a:ext cx="187770" cy="208407"/>
                <a:chOff x="5513643" y="5046557"/>
                <a:chExt cx="187770" cy="208407"/>
              </a:xfrm>
              <a:solidFill>
                <a:schemeClr val="tx2"/>
              </a:solidFill>
            </p:grpSpPr>
            <p:sp>
              <p:nvSpPr>
                <p:cNvPr id="62" name="Oval 61">
                  <a:extLst>
                    <a:ext uri="{FF2B5EF4-FFF2-40B4-BE49-F238E27FC236}">
                      <a16:creationId xmlns:a16="http://schemas.microsoft.com/office/drawing/2014/main" id="{03D5A42C-FCE4-4241-B719-570697EED6D5}"/>
                    </a:ext>
                  </a:extLst>
                </p:cNvPr>
                <p:cNvSpPr/>
                <p:nvPr/>
              </p:nvSpPr>
              <p:spPr bwMode="auto">
                <a:xfrm>
                  <a:off x="5513643"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C1E2FF23-C71A-4C18-BE06-04F6653FC841}"/>
                    </a:ext>
                  </a:extLst>
                </p:cNvPr>
                <p:cNvSpPr/>
                <p:nvPr/>
              </p:nvSpPr>
              <p:spPr bwMode="auto">
                <a:xfrm>
                  <a:off x="5673981"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B25DA172-AA48-42C4-A40B-288FD7D0C5AB}"/>
                    </a:ext>
                  </a:extLst>
                </p:cNvPr>
                <p:cNvSpPr/>
                <p:nvPr/>
              </p:nvSpPr>
              <p:spPr bwMode="auto">
                <a:xfrm>
                  <a:off x="5513643"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A832266D-95B0-4C25-8695-5676413A7898}"/>
                    </a:ext>
                  </a:extLst>
                </p:cNvPr>
                <p:cNvSpPr/>
                <p:nvPr/>
              </p:nvSpPr>
              <p:spPr bwMode="auto">
                <a:xfrm>
                  <a:off x="5673981"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6" name="Group 55">
              <a:extLst>
                <a:ext uri="{FF2B5EF4-FFF2-40B4-BE49-F238E27FC236}">
                  <a16:creationId xmlns:a16="http://schemas.microsoft.com/office/drawing/2014/main" id="{DCB5ABBD-0ACD-40D3-A569-0CB4B18406D4}"/>
                </a:ext>
              </a:extLst>
            </p:cNvPr>
            <p:cNvGrpSpPr/>
            <p:nvPr/>
          </p:nvGrpSpPr>
          <p:grpSpPr>
            <a:xfrm>
              <a:off x="5571787" y="5284616"/>
              <a:ext cx="80519" cy="48923"/>
              <a:chOff x="5884568" y="5297481"/>
              <a:chExt cx="80519" cy="48923"/>
            </a:xfrm>
          </p:grpSpPr>
          <p:sp>
            <p:nvSpPr>
              <p:cNvPr id="57" name="Line 7">
                <a:extLst>
                  <a:ext uri="{FF2B5EF4-FFF2-40B4-BE49-F238E27FC236}">
                    <a16:creationId xmlns:a16="http://schemas.microsoft.com/office/drawing/2014/main" id="{3A6F9C30-A2AE-4031-9004-7927F3E61C54}"/>
                  </a:ext>
                </a:extLst>
              </p:cNvPr>
              <p:cNvSpPr>
                <a:spLocks noChangeShapeType="1"/>
              </p:cNvSpPr>
              <p:nvPr/>
            </p:nvSpPr>
            <p:spPr bwMode="auto">
              <a:xfrm>
                <a:off x="5884568"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58" name="Line 8">
                <a:extLst>
                  <a:ext uri="{FF2B5EF4-FFF2-40B4-BE49-F238E27FC236}">
                    <a16:creationId xmlns:a16="http://schemas.microsoft.com/office/drawing/2014/main" id="{5B204F59-3B33-4A4E-929E-D88967794B0E}"/>
                  </a:ext>
                </a:extLst>
              </p:cNvPr>
              <p:cNvSpPr>
                <a:spLocks noChangeShapeType="1"/>
              </p:cNvSpPr>
              <p:nvPr/>
            </p:nvSpPr>
            <p:spPr bwMode="auto">
              <a:xfrm>
                <a:off x="592482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59" name="Line 9">
                <a:extLst>
                  <a:ext uri="{FF2B5EF4-FFF2-40B4-BE49-F238E27FC236}">
                    <a16:creationId xmlns:a16="http://schemas.microsoft.com/office/drawing/2014/main" id="{B1BDFF88-62C0-4AF3-88D7-7121B2AFDE0F}"/>
                  </a:ext>
                </a:extLst>
              </p:cNvPr>
              <p:cNvSpPr>
                <a:spLocks noChangeShapeType="1"/>
              </p:cNvSpPr>
              <p:nvPr/>
            </p:nvSpPr>
            <p:spPr bwMode="auto">
              <a:xfrm>
                <a:off x="596508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grpSp>
      <p:grpSp>
        <p:nvGrpSpPr>
          <p:cNvPr id="25" name="Group 24">
            <a:extLst>
              <a:ext uri="{FF2B5EF4-FFF2-40B4-BE49-F238E27FC236}">
                <a16:creationId xmlns:a16="http://schemas.microsoft.com/office/drawing/2014/main" id="{EE840B4D-29B2-44D2-BA8F-1C6A83C0F06E}"/>
              </a:ext>
            </a:extLst>
          </p:cNvPr>
          <p:cNvGrpSpPr/>
          <p:nvPr/>
        </p:nvGrpSpPr>
        <p:grpSpPr>
          <a:xfrm>
            <a:off x="8150078" y="1698918"/>
            <a:ext cx="511128" cy="581749"/>
            <a:chOff x="8618441" y="2851722"/>
            <a:chExt cx="511273" cy="581914"/>
          </a:xfrm>
        </p:grpSpPr>
        <p:grpSp>
          <p:nvGrpSpPr>
            <p:cNvPr id="7" name="Group 6">
              <a:extLst>
                <a:ext uri="{FF2B5EF4-FFF2-40B4-BE49-F238E27FC236}">
                  <a16:creationId xmlns:a16="http://schemas.microsoft.com/office/drawing/2014/main" id="{538496C0-50C4-4399-9832-951521F74A06}"/>
                </a:ext>
              </a:extLst>
            </p:cNvPr>
            <p:cNvGrpSpPr>
              <a:grpSpLocks noChangeAspect="1"/>
            </p:cNvGrpSpPr>
            <p:nvPr/>
          </p:nvGrpSpPr>
          <p:grpSpPr>
            <a:xfrm>
              <a:off x="8618441" y="2851722"/>
              <a:ext cx="365760" cy="435864"/>
              <a:chOff x="5477764" y="5013499"/>
              <a:chExt cx="268565" cy="320040"/>
            </a:xfrm>
          </p:grpSpPr>
          <p:grpSp>
            <p:nvGrpSpPr>
              <p:cNvPr id="8" name="Group 7">
                <a:extLst>
                  <a:ext uri="{FF2B5EF4-FFF2-40B4-BE49-F238E27FC236}">
                    <a16:creationId xmlns:a16="http://schemas.microsoft.com/office/drawing/2014/main" id="{026424BD-F416-4CBA-82F0-B1EF6F0D3140}"/>
                  </a:ext>
                </a:extLst>
              </p:cNvPr>
              <p:cNvGrpSpPr/>
              <p:nvPr/>
            </p:nvGrpSpPr>
            <p:grpSpPr>
              <a:xfrm>
                <a:off x="5477764" y="5013499"/>
                <a:ext cx="268565" cy="320040"/>
                <a:chOff x="5477764" y="5010341"/>
                <a:chExt cx="268565" cy="320040"/>
              </a:xfrm>
            </p:grpSpPr>
            <p:sp>
              <p:nvSpPr>
                <p:cNvPr id="13" name="Freeform 5">
                  <a:extLst>
                    <a:ext uri="{FF2B5EF4-FFF2-40B4-BE49-F238E27FC236}">
                      <a16:creationId xmlns:a16="http://schemas.microsoft.com/office/drawing/2014/main" id="{2F0CD9E3-9C41-44C4-B9D9-39920D33C35F}"/>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nvGrpSpPr>
                <p:cNvPr id="14" name="Group 13">
                  <a:extLst>
                    <a:ext uri="{FF2B5EF4-FFF2-40B4-BE49-F238E27FC236}">
                      <a16:creationId xmlns:a16="http://schemas.microsoft.com/office/drawing/2014/main" id="{EDA40FA1-4096-4150-B5FA-388DC3472DA4}"/>
                    </a:ext>
                  </a:extLst>
                </p:cNvPr>
                <p:cNvGrpSpPr/>
                <p:nvPr/>
              </p:nvGrpSpPr>
              <p:grpSpPr>
                <a:xfrm>
                  <a:off x="5518161" y="5046557"/>
                  <a:ext cx="187770" cy="208407"/>
                  <a:chOff x="5513643" y="5046557"/>
                  <a:chExt cx="187770" cy="208407"/>
                </a:xfrm>
                <a:solidFill>
                  <a:schemeClr val="tx2"/>
                </a:solidFill>
              </p:grpSpPr>
              <p:sp>
                <p:nvSpPr>
                  <p:cNvPr id="15" name="Oval 14">
                    <a:extLst>
                      <a:ext uri="{FF2B5EF4-FFF2-40B4-BE49-F238E27FC236}">
                        <a16:creationId xmlns:a16="http://schemas.microsoft.com/office/drawing/2014/main" id="{A1323688-0B8E-4F4E-8481-9E41175D1D13}"/>
                      </a:ext>
                    </a:extLst>
                  </p:cNvPr>
                  <p:cNvSpPr/>
                  <p:nvPr/>
                </p:nvSpPr>
                <p:spPr bwMode="auto">
                  <a:xfrm>
                    <a:off x="5513643"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762A243-5B93-4C70-8634-5F2BB79AEF1E}"/>
                      </a:ext>
                    </a:extLst>
                  </p:cNvPr>
                  <p:cNvSpPr/>
                  <p:nvPr/>
                </p:nvSpPr>
                <p:spPr bwMode="auto">
                  <a:xfrm>
                    <a:off x="5673981"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A0589316-1CE7-4151-B9CF-E63A2702A549}"/>
                      </a:ext>
                    </a:extLst>
                  </p:cNvPr>
                  <p:cNvSpPr/>
                  <p:nvPr/>
                </p:nvSpPr>
                <p:spPr bwMode="auto">
                  <a:xfrm>
                    <a:off x="5513643"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63D71C02-DA11-4E48-8519-F0EBB887C0A3}"/>
                      </a:ext>
                    </a:extLst>
                  </p:cNvPr>
                  <p:cNvSpPr/>
                  <p:nvPr/>
                </p:nvSpPr>
                <p:spPr bwMode="auto">
                  <a:xfrm>
                    <a:off x="5673981"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532905F0-04B0-4905-8F45-5BBDCA2F58E0}"/>
                  </a:ext>
                </a:extLst>
              </p:cNvPr>
              <p:cNvGrpSpPr/>
              <p:nvPr/>
            </p:nvGrpSpPr>
            <p:grpSpPr>
              <a:xfrm>
                <a:off x="5571787" y="5284616"/>
                <a:ext cx="80519" cy="48923"/>
                <a:chOff x="5884568" y="5297481"/>
                <a:chExt cx="80519" cy="48923"/>
              </a:xfrm>
            </p:grpSpPr>
            <p:sp>
              <p:nvSpPr>
                <p:cNvPr id="10" name="Line 7">
                  <a:extLst>
                    <a:ext uri="{FF2B5EF4-FFF2-40B4-BE49-F238E27FC236}">
                      <a16:creationId xmlns:a16="http://schemas.microsoft.com/office/drawing/2014/main" id="{2EFFB085-3057-49C0-9590-02314560DC85}"/>
                    </a:ext>
                  </a:extLst>
                </p:cNvPr>
                <p:cNvSpPr>
                  <a:spLocks noChangeShapeType="1"/>
                </p:cNvSpPr>
                <p:nvPr/>
              </p:nvSpPr>
              <p:spPr bwMode="auto">
                <a:xfrm>
                  <a:off x="5884568"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11" name="Line 8">
                  <a:extLst>
                    <a:ext uri="{FF2B5EF4-FFF2-40B4-BE49-F238E27FC236}">
                      <a16:creationId xmlns:a16="http://schemas.microsoft.com/office/drawing/2014/main" id="{132EB3A0-A7FF-4293-9C3B-67065B444619}"/>
                    </a:ext>
                  </a:extLst>
                </p:cNvPr>
                <p:cNvSpPr>
                  <a:spLocks noChangeShapeType="1"/>
                </p:cNvSpPr>
                <p:nvPr/>
              </p:nvSpPr>
              <p:spPr bwMode="auto">
                <a:xfrm>
                  <a:off x="592482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12" name="Line 9">
                  <a:extLst>
                    <a:ext uri="{FF2B5EF4-FFF2-40B4-BE49-F238E27FC236}">
                      <a16:creationId xmlns:a16="http://schemas.microsoft.com/office/drawing/2014/main" id="{D057DDE9-24CF-456E-9D29-ED542D40D0C2}"/>
                    </a:ext>
                  </a:extLst>
                </p:cNvPr>
                <p:cNvSpPr>
                  <a:spLocks noChangeShapeType="1"/>
                </p:cNvSpPr>
                <p:nvPr/>
              </p:nvSpPr>
              <p:spPr bwMode="auto">
                <a:xfrm>
                  <a:off x="596508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grpSp>
        <p:grpSp>
          <p:nvGrpSpPr>
            <p:cNvPr id="24" name="Group 23">
              <a:extLst>
                <a:ext uri="{FF2B5EF4-FFF2-40B4-BE49-F238E27FC236}">
                  <a16:creationId xmlns:a16="http://schemas.microsoft.com/office/drawing/2014/main" id="{1E016873-105B-4112-A2F2-16373FE1DA64}"/>
                </a:ext>
              </a:extLst>
            </p:cNvPr>
            <p:cNvGrpSpPr/>
            <p:nvPr/>
          </p:nvGrpSpPr>
          <p:grpSpPr>
            <a:xfrm>
              <a:off x="8837614" y="3141536"/>
              <a:ext cx="292100" cy="292100"/>
              <a:chOff x="9201151" y="3497263"/>
              <a:chExt cx="292100" cy="292100"/>
            </a:xfrm>
          </p:grpSpPr>
          <p:sp>
            <p:nvSpPr>
              <p:cNvPr id="23" name="Oval 22">
                <a:extLst>
                  <a:ext uri="{FF2B5EF4-FFF2-40B4-BE49-F238E27FC236}">
                    <a16:creationId xmlns:a16="http://schemas.microsoft.com/office/drawing/2014/main" id="{0674CF20-4EE7-4F0A-9A9B-C0F53C3A55D0}"/>
                  </a:ext>
                </a:extLst>
              </p:cNvPr>
              <p:cNvSpPr/>
              <p:nvPr/>
            </p:nvSpPr>
            <p:spPr bwMode="auto">
              <a:xfrm>
                <a:off x="9201151" y="3497263"/>
                <a:ext cx="292100" cy="292100"/>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Freeform 1018">
                <a:extLst>
                  <a:ext uri="{FF2B5EF4-FFF2-40B4-BE49-F238E27FC236}">
                    <a16:creationId xmlns:a16="http://schemas.microsoft.com/office/drawing/2014/main" id="{8E8CF2E7-5ED9-4050-84D9-D0A9A2617067}"/>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bg1"/>
              </a:solidFill>
              <a:ln>
                <a:solidFill>
                  <a:schemeClr val="accent1"/>
                </a:solidFill>
              </a:ln>
            </p:spPr>
            <p:txBody>
              <a:bodyPr vert="horz" wrap="square" lIns="91414" tIns="45706" rIns="91414" bIns="45706" numCol="1" anchor="t" anchorCtr="0" compatLnSpc="1">
                <a:prstTxWarp prst="textNoShape">
                  <a:avLst/>
                </a:prstTxWarp>
              </a:bodyPr>
              <a:lstStyle/>
              <a:p>
                <a:pPr defTabSz="932384">
                  <a:defRPr/>
                </a:pPr>
                <a:endParaRPr lang="en-US">
                  <a:solidFill>
                    <a:srgbClr val="3C3C41"/>
                  </a:solidFill>
                  <a:latin typeface="Segoe UI"/>
                </a:endParaRPr>
              </a:p>
            </p:txBody>
          </p:sp>
        </p:grpSp>
      </p:grpSp>
      <p:grpSp>
        <p:nvGrpSpPr>
          <p:cNvPr id="66" name="Group 65">
            <a:extLst>
              <a:ext uri="{FF2B5EF4-FFF2-40B4-BE49-F238E27FC236}">
                <a16:creationId xmlns:a16="http://schemas.microsoft.com/office/drawing/2014/main" id="{FF7F4916-BBC3-4A32-8802-732E68C8F67B}"/>
              </a:ext>
            </a:extLst>
          </p:cNvPr>
          <p:cNvGrpSpPr/>
          <p:nvPr/>
        </p:nvGrpSpPr>
        <p:grpSpPr>
          <a:xfrm>
            <a:off x="7690469" y="1698918"/>
            <a:ext cx="511128" cy="581749"/>
            <a:chOff x="8618441" y="2851722"/>
            <a:chExt cx="511273" cy="581914"/>
          </a:xfrm>
        </p:grpSpPr>
        <p:grpSp>
          <p:nvGrpSpPr>
            <p:cNvPr id="67" name="Group 66">
              <a:extLst>
                <a:ext uri="{FF2B5EF4-FFF2-40B4-BE49-F238E27FC236}">
                  <a16:creationId xmlns:a16="http://schemas.microsoft.com/office/drawing/2014/main" id="{9F2E9FA4-D4F6-4D09-87C2-4551249F500A}"/>
                </a:ext>
              </a:extLst>
            </p:cNvPr>
            <p:cNvGrpSpPr>
              <a:grpSpLocks noChangeAspect="1"/>
            </p:cNvGrpSpPr>
            <p:nvPr/>
          </p:nvGrpSpPr>
          <p:grpSpPr>
            <a:xfrm>
              <a:off x="8618441" y="2851722"/>
              <a:ext cx="365760" cy="435864"/>
              <a:chOff x="5477764" y="5013499"/>
              <a:chExt cx="268565" cy="320040"/>
            </a:xfrm>
          </p:grpSpPr>
          <p:grpSp>
            <p:nvGrpSpPr>
              <p:cNvPr id="71" name="Group 70">
                <a:extLst>
                  <a:ext uri="{FF2B5EF4-FFF2-40B4-BE49-F238E27FC236}">
                    <a16:creationId xmlns:a16="http://schemas.microsoft.com/office/drawing/2014/main" id="{0C7D2D23-C9A2-4382-87D4-B6BBD9821CE0}"/>
                  </a:ext>
                </a:extLst>
              </p:cNvPr>
              <p:cNvGrpSpPr/>
              <p:nvPr/>
            </p:nvGrpSpPr>
            <p:grpSpPr>
              <a:xfrm>
                <a:off x="5477764" y="5013499"/>
                <a:ext cx="268565" cy="320040"/>
                <a:chOff x="5477764" y="5010341"/>
                <a:chExt cx="268565" cy="320040"/>
              </a:xfrm>
            </p:grpSpPr>
            <p:sp>
              <p:nvSpPr>
                <p:cNvPr id="76" name="Freeform 5">
                  <a:extLst>
                    <a:ext uri="{FF2B5EF4-FFF2-40B4-BE49-F238E27FC236}">
                      <a16:creationId xmlns:a16="http://schemas.microsoft.com/office/drawing/2014/main" id="{9D1E5519-A4C2-4E97-AEB7-367F08C2B58E}"/>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nvGrpSpPr>
                <p:cNvPr id="77" name="Group 76">
                  <a:extLst>
                    <a:ext uri="{FF2B5EF4-FFF2-40B4-BE49-F238E27FC236}">
                      <a16:creationId xmlns:a16="http://schemas.microsoft.com/office/drawing/2014/main" id="{2613413C-A13E-423F-9C92-894F78AD124A}"/>
                    </a:ext>
                  </a:extLst>
                </p:cNvPr>
                <p:cNvGrpSpPr/>
                <p:nvPr/>
              </p:nvGrpSpPr>
              <p:grpSpPr>
                <a:xfrm>
                  <a:off x="5518161" y="5046557"/>
                  <a:ext cx="187770" cy="208407"/>
                  <a:chOff x="5513643" y="5046557"/>
                  <a:chExt cx="187770" cy="208407"/>
                </a:xfrm>
                <a:solidFill>
                  <a:schemeClr val="tx2"/>
                </a:solidFill>
              </p:grpSpPr>
              <p:sp>
                <p:nvSpPr>
                  <p:cNvPr id="78" name="Oval 77">
                    <a:extLst>
                      <a:ext uri="{FF2B5EF4-FFF2-40B4-BE49-F238E27FC236}">
                        <a16:creationId xmlns:a16="http://schemas.microsoft.com/office/drawing/2014/main" id="{E98AAD06-F29D-4EB8-AD48-52776DB4969F}"/>
                      </a:ext>
                    </a:extLst>
                  </p:cNvPr>
                  <p:cNvSpPr/>
                  <p:nvPr/>
                </p:nvSpPr>
                <p:spPr bwMode="auto">
                  <a:xfrm>
                    <a:off x="5513643"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C5F9815E-68E3-4917-9A37-116E909F0595}"/>
                      </a:ext>
                    </a:extLst>
                  </p:cNvPr>
                  <p:cNvSpPr/>
                  <p:nvPr/>
                </p:nvSpPr>
                <p:spPr bwMode="auto">
                  <a:xfrm>
                    <a:off x="5673981"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B3B1CC51-8D42-4377-B202-5F13CFFF41B8}"/>
                      </a:ext>
                    </a:extLst>
                  </p:cNvPr>
                  <p:cNvSpPr/>
                  <p:nvPr/>
                </p:nvSpPr>
                <p:spPr bwMode="auto">
                  <a:xfrm>
                    <a:off x="5513643"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760749E-FA5C-4DEC-B620-7702FFD0F5C5}"/>
                      </a:ext>
                    </a:extLst>
                  </p:cNvPr>
                  <p:cNvSpPr/>
                  <p:nvPr/>
                </p:nvSpPr>
                <p:spPr bwMode="auto">
                  <a:xfrm>
                    <a:off x="5673981"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2" name="Group 71">
                <a:extLst>
                  <a:ext uri="{FF2B5EF4-FFF2-40B4-BE49-F238E27FC236}">
                    <a16:creationId xmlns:a16="http://schemas.microsoft.com/office/drawing/2014/main" id="{9C218274-F994-42B4-931A-ED9340B782C5}"/>
                  </a:ext>
                </a:extLst>
              </p:cNvPr>
              <p:cNvGrpSpPr/>
              <p:nvPr/>
            </p:nvGrpSpPr>
            <p:grpSpPr>
              <a:xfrm>
                <a:off x="5571787" y="5284616"/>
                <a:ext cx="80519" cy="48923"/>
                <a:chOff x="5884568" y="5297481"/>
                <a:chExt cx="80519" cy="48923"/>
              </a:xfrm>
            </p:grpSpPr>
            <p:sp>
              <p:nvSpPr>
                <p:cNvPr id="73" name="Line 7">
                  <a:extLst>
                    <a:ext uri="{FF2B5EF4-FFF2-40B4-BE49-F238E27FC236}">
                      <a16:creationId xmlns:a16="http://schemas.microsoft.com/office/drawing/2014/main" id="{E1BB47BC-23EC-430C-BD00-9B11F2CBCD93}"/>
                    </a:ext>
                  </a:extLst>
                </p:cNvPr>
                <p:cNvSpPr>
                  <a:spLocks noChangeShapeType="1"/>
                </p:cNvSpPr>
                <p:nvPr/>
              </p:nvSpPr>
              <p:spPr bwMode="auto">
                <a:xfrm>
                  <a:off x="5884568"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74" name="Line 8">
                  <a:extLst>
                    <a:ext uri="{FF2B5EF4-FFF2-40B4-BE49-F238E27FC236}">
                      <a16:creationId xmlns:a16="http://schemas.microsoft.com/office/drawing/2014/main" id="{BBE134BE-6A6E-4B21-BE38-D7EA115CEF47}"/>
                    </a:ext>
                  </a:extLst>
                </p:cNvPr>
                <p:cNvSpPr>
                  <a:spLocks noChangeShapeType="1"/>
                </p:cNvSpPr>
                <p:nvPr/>
              </p:nvSpPr>
              <p:spPr bwMode="auto">
                <a:xfrm>
                  <a:off x="592482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75" name="Line 9">
                  <a:extLst>
                    <a:ext uri="{FF2B5EF4-FFF2-40B4-BE49-F238E27FC236}">
                      <a16:creationId xmlns:a16="http://schemas.microsoft.com/office/drawing/2014/main" id="{5A8250F7-F69F-4A43-A94E-DF08C3CC974E}"/>
                    </a:ext>
                  </a:extLst>
                </p:cNvPr>
                <p:cNvSpPr>
                  <a:spLocks noChangeShapeType="1"/>
                </p:cNvSpPr>
                <p:nvPr/>
              </p:nvSpPr>
              <p:spPr bwMode="auto">
                <a:xfrm>
                  <a:off x="596508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grpSp>
        <p:grpSp>
          <p:nvGrpSpPr>
            <p:cNvPr id="68" name="Group 67">
              <a:extLst>
                <a:ext uri="{FF2B5EF4-FFF2-40B4-BE49-F238E27FC236}">
                  <a16:creationId xmlns:a16="http://schemas.microsoft.com/office/drawing/2014/main" id="{254CBD31-45A1-481D-8FFF-9A80C63C69B9}"/>
                </a:ext>
              </a:extLst>
            </p:cNvPr>
            <p:cNvGrpSpPr/>
            <p:nvPr/>
          </p:nvGrpSpPr>
          <p:grpSpPr>
            <a:xfrm>
              <a:off x="8837614" y="3141536"/>
              <a:ext cx="292100" cy="292100"/>
              <a:chOff x="9201151" y="3497263"/>
              <a:chExt cx="292100" cy="292100"/>
            </a:xfrm>
          </p:grpSpPr>
          <p:sp>
            <p:nvSpPr>
              <p:cNvPr id="69" name="Oval 68">
                <a:extLst>
                  <a:ext uri="{FF2B5EF4-FFF2-40B4-BE49-F238E27FC236}">
                    <a16:creationId xmlns:a16="http://schemas.microsoft.com/office/drawing/2014/main" id="{894496EC-3175-4804-A3BE-7B41F70DC287}"/>
                  </a:ext>
                </a:extLst>
              </p:cNvPr>
              <p:cNvSpPr/>
              <p:nvPr/>
            </p:nvSpPr>
            <p:spPr bwMode="auto">
              <a:xfrm>
                <a:off x="9201151" y="3497263"/>
                <a:ext cx="292100" cy="292100"/>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1018">
                <a:extLst>
                  <a:ext uri="{FF2B5EF4-FFF2-40B4-BE49-F238E27FC236}">
                    <a16:creationId xmlns:a16="http://schemas.microsoft.com/office/drawing/2014/main" id="{94D930D7-192C-4385-A181-8184FA4FBF47}"/>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bg1"/>
              </a:solidFill>
              <a:ln>
                <a:solidFill>
                  <a:schemeClr val="accent1"/>
                </a:solidFill>
              </a:ln>
            </p:spPr>
            <p:txBody>
              <a:bodyPr vert="horz" wrap="square" lIns="91414" tIns="45706" rIns="91414" bIns="45706" numCol="1" anchor="t" anchorCtr="0" compatLnSpc="1">
                <a:prstTxWarp prst="textNoShape">
                  <a:avLst/>
                </a:prstTxWarp>
              </a:bodyPr>
              <a:lstStyle/>
              <a:p>
                <a:pPr defTabSz="932384">
                  <a:defRPr/>
                </a:pPr>
                <a:endParaRPr lang="en-US">
                  <a:solidFill>
                    <a:srgbClr val="3C3C41"/>
                  </a:solidFill>
                  <a:latin typeface="Segoe UI"/>
                </a:endParaRPr>
              </a:p>
            </p:txBody>
          </p:sp>
        </p:grpSp>
      </p:grpSp>
      <p:grpSp>
        <p:nvGrpSpPr>
          <p:cNvPr id="82" name="Group 81">
            <a:extLst>
              <a:ext uri="{FF2B5EF4-FFF2-40B4-BE49-F238E27FC236}">
                <a16:creationId xmlns:a16="http://schemas.microsoft.com/office/drawing/2014/main" id="{F6988CC7-B93F-43D5-A4E2-9191C6E60667}"/>
              </a:ext>
            </a:extLst>
          </p:cNvPr>
          <p:cNvGrpSpPr/>
          <p:nvPr/>
        </p:nvGrpSpPr>
        <p:grpSpPr>
          <a:xfrm>
            <a:off x="7230860" y="1698918"/>
            <a:ext cx="511128" cy="581749"/>
            <a:chOff x="8618441" y="2851722"/>
            <a:chExt cx="511273" cy="581914"/>
          </a:xfrm>
        </p:grpSpPr>
        <p:grpSp>
          <p:nvGrpSpPr>
            <p:cNvPr id="83" name="Group 82">
              <a:extLst>
                <a:ext uri="{FF2B5EF4-FFF2-40B4-BE49-F238E27FC236}">
                  <a16:creationId xmlns:a16="http://schemas.microsoft.com/office/drawing/2014/main" id="{DB615F0B-500D-4B83-AD2A-A2EE7C8F428F}"/>
                </a:ext>
              </a:extLst>
            </p:cNvPr>
            <p:cNvGrpSpPr>
              <a:grpSpLocks noChangeAspect="1"/>
            </p:cNvGrpSpPr>
            <p:nvPr/>
          </p:nvGrpSpPr>
          <p:grpSpPr>
            <a:xfrm>
              <a:off x="8618441" y="2851722"/>
              <a:ext cx="365760" cy="435864"/>
              <a:chOff x="5477764" y="5013499"/>
              <a:chExt cx="268565" cy="320040"/>
            </a:xfrm>
          </p:grpSpPr>
          <p:grpSp>
            <p:nvGrpSpPr>
              <p:cNvPr id="87" name="Group 86">
                <a:extLst>
                  <a:ext uri="{FF2B5EF4-FFF2-40B4-BE49-F238E27FC236}">
                    <a16:creationId xmlns:a16="http://schemas.microsoft.com/office/drawing/2014/main" id="{AF3C1494-016F-4DB0-A300-19252130D276}"/>
                  </a:ext>
                </a:extLst>
              </p:cNvPr>
              <p:cNvGrpSpPr/>
              <p:nvPr/>
            </p:nvGrpSpPr>
            <p:grpSpPr>
              <a:xfrm>
                <a:off x="5477764" y="5013499"/>
                <a:ext cx="268565" cy="320040"/>
                <a:chOff x="5477764" y="5010341"/>
                <a:chExt cx="268565" cy="320040"/>
              </a:xfrm>
            </p:grpSpPr>
            <p:sp>
              <p:nvSpPr>
                <p:cNvPr id="92" name="Freeform 5">
                  <a:extLst>
                    <a:ext uri="{FF2B5EF4-FFF2-40B4-BE49-F238E27FC236}">
                      <a16:creationId xmlns:a16="http://schemas.microsoft.com/office/drawing/2014/main" id="{B1F79260-3F93-4F34-ADA8-62CAD34C475E}"/>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nvGrpSpPr>
                <p:cNvPr id="93" name="Group 92">
                  <a:extLst>
                    <a:ext uri="{FF2B5EF4-FFF2-40B4-BE49-F238E27FC236}">
                      <a16:creationId xmlns:a16="http://schemas.microsoft.com/office/drawing/2014/main" id="{734C7034-6CB9-44FE-8CAD-64C872D9F110}"/>
                    </a:ext>
                  </a:extLst>
                </p:cNvPr>
                <p:cNvGrpSpPr/>
                <p:nvPr/>
              </p:nvGrpSpPr>
              <p:grpSpPr>
                <a:xfrm>
                  <a:off x="5518161" y="5046557"/>
                  <a:ext cx="187770" cy="208407"/>
                  <a:chOff x="5513643" y="5046557"/>
                  <a:chExt cx="187770" cy="208407"/>
                </a:xfrm>
                <a:solidFill>
                  <a:schemeClr val="tx2"/>
                </a:solidFill>
              </p:grpSpPr>
              <p:sp>
                <p:nvSpPr>
                  <p:cNvPr id="94" name="Oval 93">
                    <a:extLst>
                      <a:ext uri="{FF2B5EF4-FFF2-40B4-BE49-F238E27FC236}">
                        <a16:creationId xmlns:a16="http://schemas.microsoft.com/office/drawing/2014/main" id="{CAA64F7F-69B5-41DD-941B-C65D40BF5123}"/>
                      </a:ext>
                    </a:extLst>
                  </p:cNvPr>
                  <p:cNvSpPr/>
                  <p:nvPr/>
                </p:nvSpPr>
                <p:spPr bwMode="auto">
                  <a:xfrm>
                    <a:off x="5513643"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FF7BE043-708C-441B-A461-4EB4246F9E4E}"/>
                      </a:ext>
                    </a:extLst>
                  </p:cNvPr>
                  <p:cNvSpPr/>
                  <p:nvPr/>
                </p:nvSpPr>
                <p:spPr bwMode="auto">
                  <a:xfrm>
                    <a:off x="5673981" y="5046557"/>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825B64C6-239A-42C9-A39B-49DCF22A6993}"/>
                      </a:ext>
                    </a:extLst>
                  </p:cNvPr>
                  <p:cNvSpPr/>
                  <p:nvPr/>
                </p:nvSpPr>
                <p:spPr bwMode="auto">
                  <a:xfrm>
                    <a:off x="5513643"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0097923C-7D86-4947-8C67-10152EE872FC}"/>
                      </a:ext>
                    </a:extLst>
                  </p:cNvPr>
                  <p:cNvSpPr/>
                  <p:nvPr/>
                </p:nvSpPr>
                <p:spPr bwMode="auto">
                  <a:xfrm>
                    <a:off x="5673981" y="5227532"/>
                    <a:ext cx="27432" cy="27432"/>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88" name="Group 87">
                <a:extLst>
                  <a:ext uri="{FF2B5EF4-FFF2-40B4-BE49-F238E27FC236}">
                    <a16:creationId xmlns:a16="http://schemas.microsoft.com/office/drawing/2014/main" id="{6C1DD069-F081-43E2-BD90-B5CF335536C8}"/>
                  </a:ext>
                </a:extLst>
              </p:cNvPr>
              <p:cNvGrpSpPr/>
              <p:nvPr/>
            </p:nvGrpSpPr>
            <p:grpSpPr>
              <a:xfrm>
                <a:off x="5571787" y="5284616"/>
                <a:ext cx="80519" cy="48923"/>
                <a:chOff x="5884568" y="5297481"/>
                <a:chExt cx="80519" cy="48923"/>
              </a:xfrm>
            </p:grpSpPr>
            <p:sp>
              <p:nvSpPr>
                <p:cNvPr id="89" name="Line 7">
                  <a:extLst>
                    <a:ext uri="{FF2B5EF4-FFF2-40B4-BE49-F238E27FC236}">
                      <a16:creationId xmlns:a16="http://schemas.microsoft.com/office/drawing/2014/main" id="{B9D40453-E610-4A9F-9C16-B5314525AF00}"/>
                    </a:ext>
                  </a:extLst>
                </p:cNvPr>
                <p:cNvSpPr>
                  <a:spLocks noChangeShapeType="1"/>
                </p:cNvSpPr>
                <p:nvPr/>
              </p:nvSpPr>
              <p:spPr bwMode="auto">
                <a:xfrm>
                  <a:off x="5884568"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90" name="Line 8">
                  <a:extLst>
                    <a:ext uri="{FF2B5EF4-FFF2-40B4-BE49-F238E27FC236}">
                      <a16:creationId xmlns:a16="http://schemas.microsoft.com/office/drawing/2014/main" id="{876606F1-0208-4EFC-B457-DF94A9E81EED}"/>
                    </a:ext>
                  </a:extLst>
                </p:cNvPr>
                <p:cNvSpPr>
                  <a:spLocks noChangeShapeType="1"/>
                </p:cNvSpPr>
                <p:nvPr/>
              </p:nvSpPr>
              <p:spPr bwMode="auto">
                <a:xfrm>
                  <a:off x="592482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91" name="Line 9">
                  <a:extLst>
                    <a:ext uri="{FF2B5EF4-FFF2-40B4-BE49-F238E27FC236}">
                      <a16:creationId xmlns:a16="http://schemas.microsoft.com/office/drawing/2014/main" id="{D37398E9-363D-4076-9D8E-D13FF62E1CD2}"/>
                    </a:ext>
                  </a:extLst>
                </p:cNvPr>
                <p:cNvSpPr>
                  <a:spLocks noChangeShapeType="1"/>
                </p:cNvSpPr>
                <p:nvPr/>
              </p:nvSpPr>
              <p:spPr bwMode="auto">
                <a:xfrm>
                  <a:off x="5965087" y="5297481"/>
                  <a:ext cx="0" cy="48923"/>
                </a:xfrm>
                <a:prstGeom prst="line">
                  <a:avLst/>
                </a:pr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grpSp>
        <p:grpSp>
          <p:nvGrpSpPr>
            <p:cNvPr id="84" name="Group 83">
              <a:extLst>
                <a:ext uri="{FF2B5EF4-FFF2-40B4-BE49-F238E27FC236}">
                  <a16:creationId xmlns:a16="http://schemas.microsoft.com/office/drawing/2014/main" id="{3C97B0EB-52B2-4FDA-9678-02F7B6FFDB53}"/>
                </a:ext>
              </a:extLst>
            </p:cNvPr>
            <p:cNvGrpSpPr/>
            <p:nvPr/>
          </p:nvGrpSpPr>
          <p:grpSpPr>
            <a:xfrm>
              <a:off x="8837614" y="3141536"/>
              <a:ext cx="292100" cy="292100"/>
              <a:chOff x="9201151" y="3497263"/>
              <a:chExt cx="292100" cy="292100"/>
            </a:xfrm>
          </p:grpSpPr>
          <p:sp>
            <p:nvSpPr>
              <p:cNvPr id="85" name="Oval 84">
                <a:extLst>
                  <a:ext uri="{FF2B5EF4-FFF2-40B4-BE49-F238E27FC236}">
                    <a16:creationId xmlns:a16="http://schemas.microsoft.com/office/drawing/2014/main" id="{C72A025F-1F98-4368-97A4-F72D417FF0C7}"/>
                  </a:ext>
                </a:extLst>
              </p:cNvPr>
              <p:cNvSpPr/>
              <p:nvPr/>
            </p:nvSpPr>
            <p:spPr bwMode="auto">
              <a:xfrm>
                <a:off x="9201151" y="3497263"/>
                <a:ext cx="292100" cy="292100"/>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1018">
                <a:extLst>
                  <a:ext uri="{FF2B5EF4-FFF2-40B4-BE49-F238E27FC236}">
                    <a16:creationId xmlns:a16="http://schemas.microsoft.com/office/drawing/2014/main" id="{5E420D62-B2FA-4425-8441-D3E74B784013}"/>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bg1"/>
              </a:solidFill>
              <a:ln>
                <a:solidFill>
                  <a:schemeClr val="accent1"/>
                </a:solidFill>
              </a:ln>
            </p:spPr>
            <p:txBody>
              <a:bodyPr vert="horz" wrap="square" lIns="91414" tIns="45706" rIns="91414" bIns="45706" numCol="1" anchor="t" anchorCtr="0" compatLnSpc="1">
                <a:prstTxWarp prst="textNoShape">
                  <a:avLst/>
                </a:prstTxWarp>
              </a:bodyPr>
              <a:lstStyle/>
              <a:p>
                <a:pPr defTabSz="932384">
                  <a:defRPr/>
                </a:pPr>
                <a:endParaRPr lang="en-US">
                  <a:solidFill>
                    <a:srgbClr val="3C3C41"/>
                  </a:solidFill>
                  <a:latin typeface="Segoe UI"/>
                </a:endParaRPr>
              </a:p>
            </p:txBody>
          </p:sp>
        </p:grpSp>
      </p:grpSp>
      <p:grpSp>
        <p:nvGrpSpPr>
          <p:cNvPr id="19" name="Group 18">
            <a:extLst>
              <a:ext uri="{FF2B5EF4-FFF2-40B4-BE49-F238E27FC236}">
                <a16:creationId xmlns:a16="http://schemas.microsoft.com/office/drawing/2014/main" id="{76FEC8CC-4958-442C-99C5-F03BF865BACF}"/>
              </a:ext>
            </a:extLst>
          </p:cNvPr>
          <p:cNvGrpSpPr/>
          <p:nvPr/>
        </p:nvGrpSpPr>
        <p:grpSpPr>
          <a:xfrm>
            <a:off x="3312625" y="1796435"/>
            <a:ext cx="350594" cy="350678"/>
            <a:chOff x="4354130" y="2075422"/>
            <a:chExt cx="350694" cy="350778"/>
          </a:xfrm>
        </p:grpSpPr>
        <p:sp>
          <p:nvSpPr>
            <p:cNvPr id="20" name="StorageOptical_E958" title="Icon of a hard disk">
              <a:extLst>
                <a:ext uri="{FF2B5EF4-FFF2-40B4-BE49-F238E27FC236}">
                  <a16:creationId xmlns:a16="http://schemas.microsoft.com/office/drawing/2014/main" id="{DEAE9329-2912-4724-ADE5-2F0C6BE9D3B5}"/>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accent1"/>
            </a:solidFill>
            <a:ln w="19050" cap="sq">
              <a:solidFill>
                <a:schemeClr val="bg1"/>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2F2F2F"/>
                </a:solidFill>
                <a:latin typeface="Segoe UI"/>
              </a:endParaRPr>
            </a:p>
          </p:txBody>
        </p:sp>
        <p:cxnSp>
          <p:nvCxnSpPr>
            <p:cNvPr id="21" name="Straight Connector 20">
              <a:extLst>
                <a:ext uri="{FF2B5EF4-FFF2-40B4-BE49-F238E27FC236}">
                  <a16:creationId xmlns:a16="http://schemas.microsoft.com/office/drawing/2014/main" id="{CDACA4B0-7338-40C6-A87E-512257519853}"/>
                </a:ext>
              </a:extLst>
            </p:cNvPr>
            <p:cNvCxnSpPr>
              <a:stCxn id="20" idx="12"/>
              <a:endCxn id="20" idx="13"/>
            </p:cNvCxnSpPr>
            <p:nvPr/>
          </p:nvCxnSpPr>
          <p:spPr>
            <a:xfrm>
              <a:off x="4431937" y="2153248"/>
              <a:ext cx="42551" cy="42561"/>
            </a:xfrm>
            <a:prstGeom prst="line">
              <a:avLst/>
            </a:prstGeom>
            <a:ln w="19050" cap="sq">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A7109A-1FAD-4D64-B3BB-A49E929F3D47}"/>
                </a:ext>
              </a:extLst>
            </p:cNvPr>
            <p:cNvCxnSpPr>
              <a:cxnSpLocks/>
              <a:stCxn id="20" idx="10"/>
              <a:endCxn id="20" idx="11"/>
            </p:cNvCxnSpPr>
            <p:nvPr/>
          </p:nvCxnSpPr>
          <p:spPr>
            <a:xfrm>
              <a:off x="4584466" y="2305813"/>
              <a:ext cx="42551" cy="42561"/>
            </a:xfrm>
            <a:prstGeom prst="line">
              <a:avLst/>
            </a:prstGeom>
            <a:ln w="19050" cap="sq">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0BA236D1-D5F3-496C-BD9E-88CDCCF9A115}"/>
              </a:ext>
            </a:extLst>
          </p:cNvPr>
          <p:cNvGrpSpPr/>
          <p:nvPr/>
        </p:nvGrpSpPr>
        <p:grpSpPr>
          <a:xfrm>
            <a:off x="3772234" y="1796435"/>
            <a:ext cx="350594" cy="350678"/>
            <a:chOff x="4354130" y="2075422"/>
            <a:chExt cx="350694" cy="350778"/>
          </a:xfrm>
        </p:grpSpPr>
        <p:sp>
          <p:nvSpPr>
            <p:cNvPr id="150" name="StorageOptical_E958" title="Icon of a hard disk">
              <a:extLst>
                <a:ext uri="{FF2B5EF4-FFF2-40B4-BE49-F238E27FC236}">
                  <a16:creationId xmlns:a16="http://schemas.microsoft.com/office/drawing/2014/main" id="{4E4F5FB1-8B31-4EA3-BE79-5B44E964B58D}"/>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accent1"/>
            </a:solidFill>
            <a:ln w="19050" cap="sq">
              <a:solidFill>
                <a:schemeClr val="bg1"/>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2F2F2F"/>
                </a:solidFill>
                <a:latin typeface="Segoe UI"/>
              </a:endParaRPr>
            </a:p>
          </p:txBody>
        </p:sp>
        <p:cxnSp>
          <p:nvCxnSpPr>
            <p:cNvPr id="151" name="Straight Connector 150">
              <a:extLst>
                <a:ext uri="{FF2B5EF4-FFF2-40B4-BE49-F238E27FC236}">
                  <a16:creationId xmlns:a16="http://schemas.microsoft.com/office/drawing/2014/main" id="{5222E741-15E0-422A-9C2E-CE6B52CF49DE}"/>
                </a:ext>
              </a:extLst>
            </p:cNvPr>
            <p:cNvCxnSpPr>
              <a:stCxn id="150" idx="12"/>
              <a:endCxn id="150" idx="13"/>
            </p:cNvCxnSpPr>
            <p:nvPr/>
          </p:nvCxnSpPr>
          <p:spPr>
            <a:xfrm>
              <a:off x="4431937" y="2153248"/>
              <a:ext cx="42551" cy="42561"/>
            </a:xfrm>
            <a:prstGeom prst="line">
              <a:avLst/>
            </a:prstGeom>
            <a:ln w="19050" cap="sq">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0A2129A-C5DB-4171-9C5C-0D6B54F5891C}"/>
                </a:ext>
              </a:extLst>
            </p:cNvPr>
            <p:cNvCxnSpPr>
              <a:cxnSpLocks/>
              <a:stCxn id="150" idx="10"/>
              <a:endCxn id="150" idx="11"/>
            </p:cNvCxnSpPr>
            <p:nvPr/>
          </p:nvCxnSpPr>
          <p:spPr>
            <a:xfrm>
              <a:off x="4584466" y="2305813"/>
              <a:ext cx="42551" cy="42561"/>
            </a:xfrm>
            <a:prstGeom prst="line">
              <a:avLst/>
            </a:prstGeom>
            <a:ln w="19050" cap="sq">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2C2480B2-8525-4124-AF0E-00A265DA78F0}"/>
              </a:ext>
            </a:extLst>
          </p:cNvPr>
          <p:cNvGrpSpPr/>
          <p:nvPr/>
        </p:nvGrpSpPr>
        <p:grpSpPr>
          <a:xfrm>
            <a:off x="4231844" y="1796435"/>
            <a:ext cx="350594" cy="350678"/>
            <a:chOff x="4354130" y="2075422"/>
            <a:chExt cx="350694" cy="350778"/>
          </a:xfrm>
        </p:grpSpPr>
        <p:sp>
          <p:nvSpPr>
            <p:cNvPr id="154" name="StorageOptical_E958" title="Icon of a hard disk">
              <a:extLst>
                <a:ext uri="{FF2B5EF4-FFF2-40B4-BE49-F238E27FC236}">
                  <a16:creationId xmlns:a16="http://schemas.microsoft.com/office/drawing/2014/main" id="{EE4B0078-BE35-466B-A0F6-A8F6B5861436}"/>
                </a:ext>
              </a:extLst>
            </p:cNvPr>
            <p:cNvSpPr>
              <a:spLocks noChangeAspect="1" noEditPoints="1"/>
            </p:cNvSpPr>
            <p:nvPr/>
          </p:nvSpPr>
          <p:spPr bwMode="auto">
            <a:xfrm>
              <a:off x="4354130" y="2075422"/>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chemeClr val="accent1"/>
            </a:solidFill>
            <a:ln w="19050" cap="sq">
              <a:solidFill>
                <a:schemeClr val="bg1"/>
              </a:solidFill>
              <a:prstDash val="solid"/>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2F2F2F"/>
                </a:solidFill>
                <a:latin typeface="Segoe UI"/>
              </a:endParaRPr>
            </a:p>
          </p:txBody>
        </p:sp>
        <p:cxnSp>
          <p:nvCxnSpPr>
            <p:cNvPr id="155" name="Straight Connector 154">
              <a:extLst>
                <a:ext uri="{FF2B5EF4-FFF2-40B4-BE49-F238E27FC236}">
                  <a16:creationId xmlns:a16="http://schemas.microsoft.com/office/drawing/2014/main" id="{980839B0-BAFB-40EA-BC2C-F76981F018E9}"/>
                </a:ext>
              </a:extLst>
            </p:cNvPr>
            <p:cNvCxnSpPr>
              <a:stCxn id="154" idx="12"/>
              <a:endCxn id="154" idx="13"/>
            </p:cNvCxnSpPr>
            <p:nvPr/>
          </p:nvCxnSpPr>
          <p:spPr>
            <a:xfrm>
              <a:off x="4431937" y="2153248"/>
              <a:ext cx="42551" cy="42561"/>
            </a:xfrm>
            <a:prstGeom prst="line">
              <a:avLst/>
            </a:prstGeom>
            <a:ln w="19050" cap="sq">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0F7E603-2F6F-4F46-9506-773E9B6B16F3}"/>
                </a:ext>
              </a:extLst>
            </p:cNvPr>
            <p:cNvCxnSpPr>
              <a:cxnSpLocks/>
              <a:stCxn id="154" idx="10"/>
              <a:endCxn id="154" idx="11"/>
            </p:cNvCxnSpPr>
            <p:nvPr/>
          </p:nvCxnSpPr>
          <p:spPr>
            <a:xfrm>
              <a:off x="4584466" y="2305813"/>
              <a:ext cx="42551" cy="42561"/>
            </a:xfrm>
            <a:prstGeom prst="line">
              <a:avLst/>
            </a:prstGeom>
            <a:ln w="19050" cap="sq">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3" name="Rectangle 222">
            <a:extLst>
              <a:ext uri="{FF2B5EF4-FFF2-40B4-BE49-F238E27FC236}">
                <a16:creationId xmlns:a16="http://schemas.microsoft.com/office/drawing/2014/main" id="{A04305D2-01B5-425E-A16D-0794FEA247A1}"/>
              </a:ext>
            </a:extLst>
          </p:cNvPr>
          <p:cNvSpPr/>
          <p:nvPr/>
        </p:nvSpPr>
        <p:spPr bwMode="auto">
          <a:xfrm>
            <a:off x="564996" y="2676540"/>
            <a:ext cx="495288" cy="378415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198">
                <a:solidFill>
                  <a:srgbClr val="FFFFFF"/>
                </a:solidFill>
                <a:latin typeface="Segoe UI Semibold"/>
              </a:rPr>
              <a:t>Single disk max value</a:t>
            </a:r>
          </a:p>
        </p:txBody>
      </p:sp>
      <p:sp>
        <p:nvSpPr>
          <p:cNvPr id="208" name="TextBox 207">
            <a:extLst>
              <a:ext uri="{FF2B5EF4-FFF2-40B4-BE49-F238E27FC236}">
                <a16:creationId xmlns:a16="http://schemas.microsoft.com/office/drawing/2014/main" id="{0C19EC45-BF98-40D9-B624-D4B93A967229}"/>
              </a:ext>
            </a:extLst>
          </p:cNvPr>
          <p:cNvSpPr txBox="1"/>
          <p:nvPr/>
        </p:nvSpPr>
        <p:spPr>
          <a:xfrm>
            <a:off x="3312626" y="2936624"/>
            <a:ext cx="1727726" cy="265100"/>
          </a:xfrm>
          <a:prstGeom prst="rect">
            <a:avLst/>
          </a:prstGeom>
          <a:noFill/>
        </p:spPr>
        <p:txBody>
          <a:bodyPr wrap="square" lIns="0" tIns="0" rIns="0" bIns="0" rtlCol="0" anchor="ctr" anchorCtr="0">
            <a:noAutofit/>
          </a:bodyPr>
          <a:lstStyle/>
          <a:p>
            <a:pPr defTabSz="913400" fontAlgn="base">
              <a:lnSpc>
                <a:spcPct val="90000"/>
              </a:lnSpc>
              <a:spcBef>
                <a:spcPct val="0"/>
              </a:spcBef>
              <a:spcAft>
                <a:spcPct val="0"/>
              </a:spcAft>
              <a:defRPr/>
            </a:pPr>
            <a:r>
              <a:rPr lang="en-US" sz="1198" kern="0">
                <a:solidFill>
                  <a:srgbClr val="0078D3"/>
                </a:solidFill>
                <a:latin typeface="Segoe UI"/>
                <a:cs typeface="Segoe UI" panose="020B0502040204020203" pitchFamily="34" charset="0"/>
              </a:rPr>
              <a:t>Low-cost storage</a:t>
            </a:r>
          </a:p>
        </p:txBody>
      </p:sp>
      <p:sp>
        <p:nvSpPr>
          <p:cNvPr id="212" name="TextBox 211">
            <a:extLst>
              <a:ext uri="{FF2B5EF4-FFF2-40B4-BE49-F238E27FC236}">
                <a16:creationId xmlns:a16="http://schemas.microsoft.com/office/drawing/2014/main" id="{3188E69F-9292-4D3E-9A33-5AD6DB380CA5}"/>
              </a:ext>
            </a:extLst>
          </p:cNvPr>
          <p:cNvSpPr txBox="1"/>
          <p:nvPr/>
        </p:nvSpPr>
        <p:spPr>
          <a:xfrm>
            <a:off x="5282471" y="2936624"/>
            <a:ext cx="1700302" cy="265100"/>
          </a:xfrm>
          <a:prstGeom prst="rect">
            <a:avLst/>
          </a:prstGeom>
          <a:noFill/>
        </p:spPr>
        <p:txBody>
          <a:bodyPr wrap="square" lIns="0" tIns="0" rIns="0" bIns="0" rtlCol="0" anchor="ctr" anchorCtr="0">
            <a:noAutofit/>
          </a:bodyPr>
          <a:lstStyle/>
          <a:p>
            <a:pPr defTabSz="913400" fontAlgn="base">
              <a:lnSpc>
                <a:spcPct val="90000"/>
              </a:lnSpc>
              <a:spcBef>
                <a:spcPct val="0"/>
              </a:spcBef>
              <a:spcAft>
                <a:spcPct val="0"/>
              </a:spcAft>
              <a:defRPr/>
            </a:pPr>
            <a:r>
              <a:rPr lang="en-US" sz="1198" kern="0">
                <a:solidFill>
                  <a:srgbClr val="0078D3"/>
                </a:solidFill>
                <a:latin typeface="Segoe UI"/>
                <a:cs typeface="Segoe UI" panose="020B0502040204020203" pitchFamily="34" charset="0"/>
              </a:rPr>
              <a:t>Consistent performance</a:t>
            </a:r>
          </a:p>
        </p:txBody>
      </p:sp>
      <p:sp>
        <p:nvSpPr>
          <p:cNvPr id="216" name="TextBox 215">
            <a:extLst>
              <a:ext uri="{FF2B5EF4-FFF2-40B4-BE49-F238E27FC236}">
                <a16:creationId xmlns:a16="http://schemas.microsoft.com/office/drawing/2014/main" id="{E1FE035D-7F1B-43B5-B49B-E45861AFB724}"/>
              </a:ext>
            </a:extLst>
          </p:cNvPr>
          <p:cNvSpPr txBox="1"/>
          <p:nvPr/>
        </p:nvSpPr>
        <p:spPr>
          <a:xfrm>
            <a:off x="7230858" y="2936624"/>
            <a:ext cx="1727726" cy="265100"/>
          </a:xfrm>
          <a:prstGeom prst="rect">
            <a:avLst/>
          </a:prstGeom>
          <a:noFill/>
        </p:spPr>
        <p:txBody>
          <a:bodyPr wrap="square" lIns="0" tIns="0" rIns="0" bIns="0" rtlCol="0" anchor="ctr" anchorCtr="0">
            <a:noAutofit/>
          </a:bodyPr>
          <a:lstStyle/>
          <a:p>
            <a:pPr defTabSz="913400" fontAlgn="base">
              <a:lnSpc>
                <a:spcPct val="90000"/>
              </a:lnSpc>
              <a:spcBef>
                <a:spcPct val="0"/>
              </a:spcBef>
              <a:spcAft>
                <a:spcPct val="0"/>
              </a:spcAft>
              <a:defRPr/>
            </a:pPr>
            <a:r>
              <a:rPr lang="en-US" sz="1198" kern="0">
                <a:solidFill>
                  <a:srgbClr val="0078D3"/>
                </a:solidFill>
                <a:latin typeface="Segoe UI"/>
                <a:cs typeface="Segoe UI" panose="020B0502040204020203" pitchFamily="34" charset="0"/>
              </a:rPr>
              <a:t>High performance</a:t>
            </a:r>
          </a:p>
        </p:txBody>
      </p:sp>
      <p:sp>
        <p:nvSpPr>
          <p:cNvPr id="209" name="TextBox 208">
            <a:extLst>
              <a:ext uri="{FF2B5EF4-FFF2-40B4-BE49-F238E27FC236}">
                <a16:creationId xmlns:a16="http://schemas.microsoft.com/office/drawing/2014/main" id="{C792CFF1-5785-4D83-8C08-8261F365FB98}"/>
              </a:ext>
            </a:extLst>
          </p:cNvPr>
          <p:cNvSpPr txBox="1"/>
          <p:nvPr/>
        </p:nvSpPr>
        <p:spPr>
          <a:xfrm>
            <a:off x="3312626" y="3504413"/>
            <a:ext cx="1727726" cy="265100"/>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algn="l" defTabSz="914015">
              <a:defRPr/>
            </a:pPr>
            <a:r>
              <a:rPr lang="en-US" sz="1198">
                <a:solidFill>
                  <a:srgbClr val="000041"/>
                </a:solidFill>
                <a:latin typeface="Segoe UI Semibold"/>
              </a:rPr>
              <a:t>32 </a:t>
            </a:r>
            <a:r>
              <a:rPr lang="en-US" sz="1198" err="1">
                <a:solidFill>
                  <a:srgbClr val="000041"/>
                </a:solidFill>
                <a:latin typeface="Segoe UI Semibold"/>
              </a:rPr>
              <a:t>TiB</a:t>
            </a:r>
            <a:endParaRPr lang="en-US" sz="1198">
              <a:solidFill>
                <a:srgbClr val="000041"/>
              </a:solidFill>
              <a:latin typeface="Segoe UI Semibold"/>
            </a:endParaRPr>
          </a:p>
        </p:txBody>
      </p:sp>
      <p:sp>
        <p:nvSpPr>
          <p:cNvPr id="213" name="TextBox 212">
            <a:extLst>
              <a:ext uri="{FF2B5EF4-FFF2-40B4-BE49-F238E27FC236}">
                <a16:creationId xmlns:a16="http://schemas.microsoft.com/office/drawing/2014/main" id="{0F4C6ECF-3240-49FD-B54E-3803D595193D}"/>
              </a:ext>
            </a:extLst>
          </p:cNvPr>
          <p:cNvSpPr txBox="1"/>
          <p:nvPr/>
        </p:nvSpPr>
        <p:spPr>
          <a:xfrm>
            <a:off x="5282471" y="3504413"/>
            <a:ext cx="1700302" cy="265100"/>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algn="l" defTabSz="914015">
              <a:defRPr/>
            </a:pPr>
            <a:r>
              <a:rPr lang="en-US" sz="1198">
                <a:solidFill>
                  <a:srgbClr val="000041"/>
                </a:solidFill>
                <a:latin typeface="Segoe UI Semibold"/>
              </a:rPr>
              <a:t>32 </a:t>
            </a:r>
            <a:r>
              <a:rPr lang="en-US" sz="1198" err="1">
                <a:solidFill>
                  <a:srgbClr val="000041"/>
                </a:solidFill>
                <a:latin typeface="Segoe UI Semibold"/>
              </a:rPr>
              <a:t>TiB</a:t>
            </a:r>
            <a:endParaRPr lang="en-US" sz="1198">
              <a:solidFill>
                <a:srgbClr val="000041"/>
              </a:solidFill>
              <a:latin typeface="Segoe UI Semibold"/>
            </a:endParaRPr>
          </a:p>
        </p:txBody>
      </p:sp>
      <p:sp>
        <p:nvSpPr>
          <p:cNvPr id="217" name="TextBox 216">
            <a:extLst>
              <a:ext uri="{FF2B5EF4-FFF2-40B4-BE49-F238E27FC236}">
                <a16:creationId xmlns:a16="http://schemas.microsoft.com/office/drawing/2014/main" id="{8AC41F0C-2436-49EC-861F-E40C04FEAA1E}"/>
              </a:ext>
            </a:extLst>
          </p:cNvPr>
          <p:cNvSpPr txBox="1"/>
          <p:nvPr/>
        </p:nvSpPr>
        <p:spPr>
          <a:xfrm>
            <a:off x="7230858" y="3504413"/>
            <a:ext cx="1727726" cy="265100"/>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algn="l" defTabSz="914015">
              <a:defRPr/>
            </a:pPr>
            <a:r>
              <a:rPr lang="en-US" sz="1198">
                <a:solidFill>
                  <a:srgbClr val="000041"/>
                </a:solidFill>
                <a:latin typeface="Segoe UI Semibold"/>
              </a:rPr>
              <a:t>32 </a:t>
            </a:r>
            <a:r>
              <a:rPr lang="en-US" sz="1198" err="1">
                <a:solidFill>
                  <a:srgbClr val="000041"/>
                </a:solidFill>
                <a:latin typeface="Segoe UI Semibold"/>
              </a:rPr>
              <a:t>TiB</a:t>
            </a:r>
            <a:endParaRPr lang="en-US" sz="1198">
              <a:solidFill>
                <a:srgbClr val="000041"/>
              </a:solidFill>
              <a:latin typeface="Segoe UI Semibold"/>
            </a:endParaRPr>
          </a:p>
        </p:txBody>
      </p:sp>
      <p:sp>
        <p:nvSpPr>
          <p:cNvPr id="220" name="Rectangle 219">
            <a:extLst>
              <a:ext uri="{FF2B5EF4-FFF2-40B4-BE49-F238E27FC236}">
                <a16:creationId xmlns:a16="http://schemas.microsoft.com/office/drawing/2014/main" id="{6CFAD1E7-4F0F-400B-84C5-0DF57A61DB16}"/>
              </a:ext>
            </a:extLst>
          </p:cNvPr>
          <p:cNvSpPr/>
          <p:nvPr/>
        </p:nvSpPr>
        <p:spPr>
          <a:xfrm>
            <a:off x="1344364" y="3504413"/>
            <a:ext cx="1700302" cy="265100"/>
          </a:xfrm>
          <a:prstGeom prst="rect">
            <a:avLst/>
          </a:prstGeom>
        </p:spPr>
        <p:txBody>
          <a:bodyPr wrap="none" lIns="0" tIns="0" rIns="0" bIns="0" anchor="ctr" anchorCtr="0">
            <a:noAutofit/>
          </a:bodyPr>
          <a:lstStyle/>
          <a:p>
            <a:pPr defTabSz="914015">
              <a:lnSpc>
                <a:spcPct val="90000"/>
              </a:lnSpc>
              <a:spcBef>
                <a:spcPts val="586"/>
              </a:spcBef>
              <a:spcAft>
                <a:spcPts val="586"/>
              </a:spcAft>
              <a:defRPr/>
            </a:pPr>
            <a:r>
              <a:rPr lang="en-US" sz="1198">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Size</a:t>
            </a:r>
          </a:p>
        </p:txBody>
      </p:sp>
      <p:sp>
        <p:nvSpPr>
          <p:cNvPr id="210" name="TextBox 209">
            <a:extLst>
              <a:ext uri="{FF2B5EF4-FFF2-40B4-BE49-F238E27FC236}">
                <a16:creationId xmlns:a16="http://schemas.microsoft.com/office/drawing/2014/main" id="{F883FF46-B026-48E5-8F9D-7BE051A09067}"/>
              </a:ext>
            </a:extLst>
          </p:cNvPr>
          <p:cNvSpPr txBox="1"/>
          <p:nvPr/>
        </p:nvSpPr>
        <p:spPr>
          <a:xfrm>
            <a:off x="3312626" y="4074044"/>
            <a:ext cx="1727726" cy="265100"/>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algn="l" defTabSz="914015">
              <a:defRPr/>
            </a:pPr>
            <a:r>
              <a:rPr lang="en-US" sz="1198">
                <a:solidFill>
                  <a:srgbClr val="000041"/>
                </a:solidFill>
                <a:latin typeface="Segoe UI Semibold"/>
              </a:rPr>
              <a:t>2,000</a:t>
            </a:r>
          </a:p>
        </p:txBody>
      </p:sp>
      <p:sp>
        <p:nvSpPr>
          <p:cNvPr id="214" name="TextBox 213">
            <a:extLst>
              <a:ext uri="{FF2B5EF4-FFF2-40B4-BE49-F238E27FC236}">
                <a16:creationId xmlns:a16="http://schemas.microsoft.com/office/drawing/2014/main" id="{41958122-075E-49F7-80C4-14FEF0B7DFA6}"/>
              </a:ext>
            </a:extLst>
          </p:cNvPr>
          <p:cNvSpPr txBox="1"/>
          <p:nvPr/>
        </p:nvSpPr>
        <p:spPr>
          <a:xfrm>
            <a:off x="5282471" y="4074044"/>
            <a:ext cx="1700302" cy="265100"/>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algn="l" defTabSz="914015">
              <a:defRPr/>
            </a:pPr>
            <a:r>
              <a:rPr lang="en-US" sz="1198">
                <a:solidFill>
                  <a:srgbClr val="000041"/>
                </a:solidFill>
                <a:latin typeface="Segoe UI Semibold"/>
              </a:rPr>
              <a:t>6,000</a:t>
            </a:r>
          </a:p>
        </p:txBody>
      </p:sp>
      <p:sp>
        <p:nvSpPr>
          <p:cNvPr id="218" name="TextBox 217">
            <a:extLst>
              <a:ext uri="{FF2B5EF4-FFF2-40B4-BE49-F238E27FC236}">
                <a16:creationId xmlns:a16="http://schemas.microsoft.com/office/drawing/2014/main" id="{1FAB8DFD-147F-433A-8A1A-8061DC53D88C}"/>
              </a:ext>
            </a:extLst>
          </p:cNvPr>
          <p:cNvSpPr txBox="1"/>
          <p:nvPr/>
        </p:nvSpPr>
        <p:spPr>
          <a:xfrm>
            <a:off x="7230858" y="4074044"/>
            <a:ext cx="1727726" cy="265100"/>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algn="l" defTabSz="914015">
              <a:defRPr/>
            </a:pPr>
            <a:r>
              <a:rPr lang="en-US" sz="1198">
                <a:solidFill>
                  <a:srgbClr val="000041"/>
                </a:solidFill>
                <a:latin typeface="Segoe UI Semibold"/>
              </a:rPr>
              <a:t>20,000</a:t>
            </a:r>
          </a:p>
        </p:txBody>
      </p:sp>
      <p:sp>
        <p:nvSpPr>
          <p:cNvPr id="221" name="Rectangle 220">
            <a:extLst>
              <a:ext uri="{FF2B5EF4-FFF2-40B4-BE49-F238E27FC236}">
                <a16:creationId xmlns:a16="http://schemas.microsoft.com/office/drawing/2014/main" id="{58EACCBF-83F7-4AD2-B5CB-EA2A270C1EA5}"/>
              </a:ext>
            </a:extLst>
          </p:cNvPr>
          <p:cNvSpPr/>
          <p:nvPr/>
        </p:nvSpPr>
        <p:spPr>
          <a:xfrm>
            <a:off x="1344365" y="4074044"/>
            <a:ext cx="1700302" cy="265100"/>
          </a:xfrm>
          <a:prstGeom prst="rect">
            <a:avLst/>
          </a:prstGeom>
        </p:spPr>
        <p:txBody>
          <a:bodyPr wrap="none" lIns="0" tIns="0" rIns="0" bIns="0" anchor="ctr" anchorCtr="0">
            <a:noAutofit/>
          </a:bodyPr>
          <a:lstStyle/>
          <a:p>
            <a:pPr defTabSz="914015">
              <a:lnSpc>
                <a:spcPct val="90000"/>
              </a:lnSpc>
              <a:spcBef>
                <a:spcPts val="586"/>
              </a:spcBef>
              <a:spcAft>
                <a:spcPts val="586"/>
              </a:spcAft>
              <a:defRPr/>
            </a:pPr>
            <a:r>
              <a:rPr lang="en-US" sz="1198">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IOPS</a:t>
            </a:r>
          </a:p>
        </p:txBody>
      </p:sp>
      <p:sp>
        <p:nvSpPr>
          <p:cNvPr id="211" name="TextBox 210">
            <a:extLst>
              <a:ext uri="{FF2B5EF4-FFF2-40B4-BE49-F238E27FC236}">
                <a16:creationId xmlns:a16="http://schemas.microsoft.com/office/drawing/2014/main" id="{E71EC200-9765-415E-A401-40C520525CBC}"/>
              </a:ext>
            </a:extLst>
          </p:cNvPr>
          <p:cNvSpPr txBox="1"/>
          <p:nvPr/>
        </p:nvSpPr>
        <p:spPr>
          <a:xfrm>
            <a:off x="3312626" y="4643675"/>
            <a:ext cx="1727726" cy="265100"/>
          </a:xfrm>
          <a:prstGeom prst="rect">
            <a:avLst/>
          </a:prstGeom>
          <a:noFill/>
        </p:spPr>
        <p:txBody>
          <a:bodyPr wrap="square" lIns="0" tIns="0" rIns="0" bIns="0" rtlCol="0" anchor="ctr" anchorCtr="0">
            <a:noAutofit/>
          </a:bodyPr>
          <a:lstStyle/>
          <a:p>
            <a:pPr defTabSz="914015" fontAlgn="base">
              <a:lnSpc>
                <a:spcPct val="90000"/>
              </a:lnSpc>
              <a:spcAft>
                <a:spcPts val="294"/>
              </a:spcAft>
              <a:defRPr/>
            </a:pPr>
            <a:r>
              <a:rPr lang="en-US" sz="1198">
                <a:solidFill>
                  <a:srgbClr val="000041"/>
                </a:solidFill>
                <a:latin typeface="Segoe UI Semibold"/>
                <a:cs typeface="Segoe UI" panose="020B0502040204020203" pitchFamily="34" charset="0"/>
              </a:rPr>
              <a:t>500 </a:t>
            </a:r>
            <a:r>
              <a:rPr lang="en-US" sz="1198" err="1">
                <a:solidFill>
                  <a:srgbClr val="000041"/>
                </a:solidFill>
                <a:latin typeface="Segoe UI Semibold"/>
                <a:cs typeface="Segoe UI" panose="020B0502040204020203" pitchFamily="34" charset="0"/>
              </a:rPr>
              <a:t>MBps</a:t>
            </a:r>
            <a:endParaRPr lang="en-US" sz="1198">
              <a:solidFill>
                <a:srgbClr val="000041"/>
              </a:solidFill>
              <a:latin typeface="Segoe UI Semibold"/>
              <a:cs typeface="Segoe UI" panose="020B0502040204020203" pitchFamily="34" charset="0"/>
            </a:endParaRPr>
          </a:p>
        </p:txBody>
      </p:sp>
      <p:sp>
        <p:nvSpPr>
          <p:cNvPr id="215" name="TextBox 214">
            <a:extLst>
              <a:ext uri="{FF2B5EF4-FFF2-40B4-BE49-F238E27FC236}">
                <a16:creationId xmlns:a16="http://schemas.microsoft.com/office/drawing/2014/main" id="{6536A639-F50F-4388-9923-7AE7FA6165A8}"/>
              </a:ext>
            </a:extLst>
          </p:cNvPr>
          <p:cNvSpPr txBox="1"/>
          <p:nvPr/>
        </p:nvSpPr>
        <p:spPr>
          <a:xfrm>
            <a:off x="5282471" y="4643675"/>
            <a:ext cx="1700302" cy="265100"/>
          </a:xfrm>
          <a:prstGeom prst="rect">
            <a:avLst/>
          </a:prstGeom>
          <a:noFill/>
        </p:spPr>
        <p:txBody>
          <a:bodyPr wrap="square" lIns="0" tIns="0" rIns="0" bIns="0" rtlCol="0" anchor="ctr" anchorCtr="0">
            <a:noAutofit/>
          </a:bodyPr>
          <a:lstStyle/>
          <a:p>
            <a:pPr defTabSz="914015" fontAlgn="base">
              <a:lnSpc>
                <a:spcPct val="90000"/>
              </a:lnSpc>
              <a:spcAft>
                <a:spcPts val="294"/>
              </a:spcAft>
              <a:defRPr/>
            </a:pPr>
            <a:r>
              <a:rPr lang="en-US" sz="1198">
                <a:solidFill>
                  <a:srgbClr val="000041"/>
                </a:solidFill>
                <a:latin typeface="Segoe UI Semibold"/>
                <a:cs typeface="Segoe UI" panose="020B0502040204020203" pitchFamily="34" charset="0"/>
              </a:rPr>
              <a:t>750 </a:t>
            </a:r>
            <a:r>
              <a:rPr lang="en-US" sz="1198" err="1">
                <a:solidFill>
                  <a:srgbClr val="000041"/>
                </a:solidFill>
                <a:latin typeface="Segoe UI Semibold"/>
                <a:cs typeface="Segoe UI" panose="020B0502040204020203" pitchFamily="34" charset="0"/>
              </a:rPr>
              <a:t>MBps</a:t>
            </a:r>
            <a:endParaRPr lang="en-US" sz="1198">
              <a:solidFill>
                <a:srgbClr val="000041"/>
              </a:solidFill>
              <a:latin typeface="Segoe UI Semibold"/>
              <a:cs typeface="Segoe UI" panose="020B0502040204020203" pitchFamily="34" charset="0"/>
            </a:endParaRPr>
          </a:p>
        </p:txBody>
      </p:sp>
      <p:sp>
        <p:nvSpPr>
          <p:cNvPr id="219" name="TextBox 218">
            <a:extLst>
              <a:ext uri="{FF2B5EF4-FFF2-40B4-BE49-F238E27FC236}">
                <a16:creationId xmlns:a16="http://schemas.microsoft.com/office/drawing/2014/main" id="{FC436680-1473-4B68-B2CE-EC4519BB7CA8}"/>
              </a:ext>
            </a:extLst>
          </p:cNvPr>
          <p:cNvSpPr txBox="1"/>
          <p:nvPr/>
        </p:nvSpPr>
        <p:spPr>
          <a:xfrm>
            <a:off x="7230858" y="4643675"/>
            <a:ext cx="1727726" cy="265100"/>
          </a:xfrm>
          <a:prstGeom prst="rect">
            <a:avLst/>
          </a:prstGeom>
          <a:noFill/>
        </p:spPr>
        <p:txBody>
          <a:bodyPr wrap="square" lIns="0" tIns="0" rIns="0" bIns="0" rtlCol="0" anchor="ctr" anchorCtr="0">
            <a:noAutofit/>
          </a:bodyPr>
          <a:lstStyle/>
          <a:p>
            <a:pPr defTabSz="914015" fontAlgn="base">
              <a:lnSpc>
                <a:spcPct val="90000"/>
              </a:lnSpc>
              <a:spcAft>
                <a:spcPts val="294"/>
              </a:spcAft>
              <a:defRPr/>
            </a:pPr>
            <a:r>
              <a:rPr lang="en-US" sz="1198">
                <a:solidFill>
                  <a:srgbClr val="000041"/>
                </a:solidFill>
                <a:latin typeface="Segoe UI Semibold"/>
                <a:cs typeface="Segoe UI" panose="020B0502040204020203" pitchFamily="34" charset="0"/>
              </a:rPr>
              <a:t>900 </a:t>
            </a:r>
            <a:r>
              <a:rPr lang="en-US" sz="1198" err="1">
                <a:solidFill>
                  <a:srgbClr val="000041"/>
                </a:solidFill>
                <a:latin typeface="Segoe UI Semibold"/>
                <a:cs typeface="Segoe UI" panose="020B0502040204020203" pitchFamily="34" charset="0"/>
              </a:rPr>
              <a:t>MBps</a:t>
            </a:r>
            <a:endParaRPr lang="en-US" sz="1198">
              <a:solidFill>
                <a:srgbClr val="000041"/>
              </a:solidFill>
              <a:latin typeface="Segoe UI Semibold"/>
              <a:cs typeface="Segoe UI" panose="020B0502040204020203" pitchFamily="34" charset="0"/>
            </a:endParaRPr>
          </a:p>
        </p:txBody>
      </p:sp>
      <p:sp>
        <p:nvSpPr>
          <p:cNvPr id="222" name="Rectangle 221">
            <a:extLst>
              <a:ext uri="{FF2B5EF4-FFF2-40B4-BE49-F238E27FC236}">
                <a16:creationId xmlns:a16="http://schemas.microsoft.com/office/drawing/2014/main" id="{9B2A1635-F5FB-4899-9091-AEC15AF87CCE}"/>
              </a:ext>
            </a:extLst>
          </p:cNvPr>
          <p:cNvSpPr/>
          <p:nvPr/>
        </p:nvSpPr>
        <p:spPr>
          <a:xfrm>
            <a:off x="1344363" y="4643675"/>
            <a:ext cx="1700302" cy="265100"/>
          </a:xfrm>
          <a:prstGeom prst="rect">
            <a:avLst/>
          </a:prstGeom>
        </p:spPr>
        <p:txBody>
          <a:bodyPr wrap="none" lIns="0" tIns="0" rIns="0" bIns="0" anchor="ctr" anchorCtr="0">
            <a:noAutofit/>
          </a:bodyPr>
          <a:lstStyle/>
          <a:p>
            <a:pPr defTabSz="914015">
              <a:lnSpc>
                <a:spcPct val="90000"/>
              </a:lnSpc>
              <a:spcBef>
                <a:spcPts val="586"/>
              </a:spcBef>
              <a:spcAft>
                <a:spcPts val="586"/>
              </a:spcAft>
              <a:defRPr/>
            </a:pPr>
            <a:r>
              <a:rPr lang="en-US" sz="1198">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Bandwidth</a:t>
            </a:r>
          </a:p>
        </p:txBody>
      </p:sp>
      <p:sp>
        <p:nvSpPr>
          <p:cNvPr id="250" name="TextBox 249">
            <a:extLst>
              <a:ext uri="{FF2B5EF4-FFF2-40B4-BE49-F238E27FC236}">
                <a16:creationId xmlns:a16="http://schemas.microsoft.com/office/drawing/2014/main" id="{FB3DF924-372E-40DE-8891-C72F46DEB126}"/>
              </a:ext>
            </a:extLst>
          </p:cNvPr>
          <p:cNvSpPr txBox="1"/>
          <p:nvPr/>
        </p:nvSpPr>
        <p:spPr>
          <a:xfrm>
            <a:off x="3312626" y="2339970"/>
            <a:ext cx="1727726" cy="265100"/>
          </a:xfrm>
          <a:prstGeom prst="rect">
            <a:avLst/>
          </a:prstGeom>
          <a:noFill/>
        </p:spPr>
        <p:txBody>
          <a:bodyPr wrap="square" lIns="0" tIns="0" rIns="0" bIns="0" rtlCol="0" anchor="ctr" anchorCtr="0">
            <a:noAutofit/>
          </a:bodyPr>
          <a:lstStyle/>
          <a:p>
            <a:pPr defTabSz="913400" fontAlgn="base">
              <a:lnSpc>
                <a:spcPct val="90000"/>
              </a:lnSpc>
              <a:spcBef>
                <a:spcPct val="0"/>
              </a:spcBef>
              <a:spcAft>
                <a:spcPct val="0"/>
              </a:spcAft>
              <a:defRPr/>
            </a:pPr>
            <a:r>
              <a:rPr lang="en-US" sz="1398" kern="0">
                <a:solidFill>
                  <a:srgbClr val="0078D3"/>
                </a:solidFill>
                <a:latin typeface="Segoe UI Semibold"/>
                <a:cs typeface="Segoe UI" panose="020B0502040204020203" pitchFamily="34" charset="0"/>
              </a:rPr>
              <a:t>Standard HDD</a:t>
            </a:r>
          </a:p>
        </p:txBody>
      </p:sp>
      <p:sp>
        <p:nvSpPr>
          <p:cNvPr id="251" name="TextBox 250">
            <a:extLst>
              <a:ext uri="{FF2B5EF4-FFF2-40B4-BE49-F238E27FC236}">
                <a16:creationId xmlns:a16="http://schemas.microsoft.com/office/drawing/2014/main" id="{31A1209E-E467-47CA-96F4-8F851D824E8F}"/>
              </a:ext>
            </a:extLst>
          </p:cNvPr>
          <p:cNvSpPr txBox="1"/>
          <p:nvPr/>
        </p:nvSpPr>
        <p:spPr>
          <a:xfrm>
            <a:off x="5282471" y="2339970"/>
            <a:ext cx="1700302" cy="265100"/>
          </a:xfrm>
          <a:prstGeom prst="rect">
            <a:avLst/>
          </a:prstGeom>
          <a:noFill/>
        </p:spPr>
        <p:txBody>
          <a:bodyPr wrap="square" lIns="0" tIns="0" rIns="0" bIns="0" rtlCol="0" anchor="ctr" anchorCtr="0">
            <a:noAutofit/>
          </a:bodyPr>
          <a:lstStyle/>
          <a:p>
            <a:pPr defTabSz="913400" fontAlgn="base">
              <a:lnSpc>
                <a:spcPct val="90000"/>
              </a:lnSpc>
              <a:spcBef>
                <a:spcPct val="0"/>
              </a:spcBef>
              <a:spcAft>
                <a:spcPct val="0"/>
              </a:spcAft>
              <a:defRPr/>
            </a:pPr>
            <a:r>
              <a:rPr lang="en-US" sz="1398" kern="0">
                <a:solidFill>
                  <a:srgbClr val="0078D3"/>
                </a:solidFill>
                <a:latin typeface="Segoe UI Semibold"/>
                <a:cs typeface="Segoe UI" panose="020B0502040204020203" pitchFamily="34" charset="0"/>
              </a:rPr>
              <a:t>Standard SSD</a:t>
            </a:r>
          </a:p>
        </p:txBody>
      </p:sp>
      <p:sp>
        <p:nvSpPr>
          <p:cNvPr id="252" name="TextBox 251">
            <a:extLst>
              <a:ext uri="{FF2B5EF4-FFF2-40B4-BE49-F238E27FC236}">
                <a16:creationId xmlns:a16="http://schemas.microsoft.com/office/drawing/2014/main" id="{0CE5C214-2604-4BA0-80BE-D1E2C89C09FD}"/>
              </a:ext>
            </a:extLst>
          </p:cNvPr>
          <p:cNvSpPr txBox="1"/>
          <p:nvPr/>
        </p:nvSpPr>
        <p:spPr>
          <a:xfrm>
            <a:off x="7230858" y="2339970"/>
            <a:ext cx="1727726" cy="265100"/>
          </a:xfrm>
          <a:prstGeom prst="rect">
            <a:avLst/>
          </a:prstGeom>
          <a:noFill/>
        </p:spPr>
        <p:txBody>
          <a:bodyPr wrap="square" lIns="0" tIns="0" rIns="0" bIns="0" rtlCol="0" anchor="ctr" anchorCtr="0">
            <a:noAutofit/>
          </a:bodyPr>
          <a:lstStyle/>
          <a:p>
            <a:pPr defTabSz="913400" fontAlgn="base">
              <a:lnSpc>
                <a:spcPct val="90000"/>
              </a:lnSpc>
              <a:spcBef>
                <a:spcPct val="0"/>
              </a:spcBef>
              <a:spcAft>
                <a:spcPct val="0"/>
              </a:spcAft>
              <a:defRPr/>
            </a:pPr>
            <a:r>
              <a:rPr lang="en-US" sz="1398" kern="0">
                <a:solidFill>
                  <a:srgbClr val="0078D3"/>
                </a:solidFill>
                <a:latin typeface="Segoe UI Semibold"/>
                <a:cs typeface="Segoe UI" panose="020B0502040204020203" pitchFamily="34" charset="0"/>
              </a:rPr>
              <a:t>Premium SSD</a:t>
            </a:r>
          </a:p>
        </p:txBody>
      </p:sp>
      <p:grpSp>
        <p:nvGrpSpPr>
          <p:cNvPr id="266" name="Group 265">
            <a:extLst>
              <a:ext uri="{FF2B5EF4-FFF2-40B4-BE49-F238E27FC236}">
                <a16:creationId xmlns:a16="http://schemas.microsoft.com/office/drawing/2014/main" id="{58A05835-1811-446F-B7B4-92CF00D57C83}"/>
              </a:ext>
            </a:extLst>
          </p:cNvPr>
          <p:cNvGrpSpPr/>
          <p:nvPr/>
        </p:nvGrpSpPr>
        <p:grpSpPr>
          <a:xfrm>
            <a:off x="1344364" y="2692733"/>
            <a:ext cx="7863818" cy="1814867"/>
            <a:chOff x="1244728" y="3381375"/>
            <a:chExt cx="7589520" cy="1815383"/>
          </a:xfrm>
        </p:grpSpPr>
        <p:cxnSp>
          <p:nvCxnSpPr>
            <p:cNvPr id="237" name="Straight Connector 236">
              <a:extLst>
                <a:ext uri="{FF2B5EF4-FFF2-40B4-BE49-F238E27FC236}">
                  <a16:creationId xmlns:a16="http://schemas.microsoft.com/office/drawing/2014/main" id="{D749F062-746A-4CC1-B8FD-3283ECB4DC6F}"/>
                </a:ext>
              </a:extLst>
            </p:cNvPr>
            <p:cNvCxnSpPr/>
            <p:nvPr/>
          </p:nvCxnSpPr>
          <p:spPr>
            <a:xfrm>
              <a:off x="1244728" y="4626966"/>
              <a:ext cx="7589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4490D66-9136-4213-9EB9-343C30AB289F}"/>
                </a:ext>
              </a:extLst>
            </p:cNvPr>
            <p:cNvCxnSpPr/>
            <p:nvPr/>
          </p:nvCxnSpPr>
          <p:spPr>
            <a:xfrm>
              <a:off x="1244728" y="5196758"/>
              <a:ext cx="7589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32ABB44-AB87-4911-B8F0-CAE1749A1471}"/>
                </a:ext>
              </a:extLst>
            </p:cNvPr>
            <p:cNvCxnSpPr>
              <a:cxnSpLocks/>
            </p:cNvCxnSpPr>
            <p:nvPr/>
          </p:nvCxnSpPr>
          <p:spPr>
            <a:xfrm>
              <a:off x="1244728" y="3381375"/>
              <a:ext cx="7589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0740D7AF-3F11-410F-9C7C-F9D22F6B6AD5}"/>
                </a:ext>
              </a:extLst>
            </p:cNvPr>
            <p:cNvCxnSpPr/>
            <p:nvPr/>
          </p:nvCxnSpPr>
          <p:spPr>
            <a:xfrm>
              <a:off x="1244728" y="4047657"/>
              <a:ext cx="7589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9" name="Rectangle 248">
            <a:extLst>
              <a:ext uri="{FF2B5EF4-FFF2-40B4-BE49-F238E27FC236}">
                <a16:creationId xmlns:a16="http://schemas.microsoft.com/office/drawing/2014/main" id="{CED62C78-E827-469F-9B9F-CE5179DB92E6}"/>
              </a:ext>
            </a:extLst>
          </p:cNvPr>
          <p:cNvSpPr/>
          <p:nvPr/>
        </p:nvSpPr>
        <p:spPr bwMode="auto">
          <a:xfrm>
            <a:off x="9082335" y="2679667"/>
            <a:ext cx="2327131" cy="378102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TextBox 223">
            <a:extLst>
              <a:ext uri="{FF2B5EF4-FFF2-40B4-BE49-F238E27FC236}">
                <a16:creationId xmlns:a16="http://schemas.microsoft.com/office/drawing/2014/main" id="{70565016-D4F6-4D45-A44E-384899E53DF3}"/>
              </a:ext>
            </a:extLst>
          </p:cNvPr>
          <p:cNvSpPr txBox="1"/>
          <p:nvPr/>
        </p:nvSpPr>
        <p:spPr>
          <a:xfrm>
            <a:off x="9454102" y="2936624"/>
            <a:ext cx="1709442" cy="265100"/>
          </a:xfrm>
          <a:prstGeom prst="rect">
            <a:avLst/>
          </a:prstGeom>
          <a:noFill/>
        </p:spPr>
        <p:txBody>
          <a:bodyPr wrap="square" lIns="0" tIns="0" rIns="0" bIns="0" rtlCol="0" anchor="ctr" anchorCtr="0">
            <a:noAutofit/>
          </a:bodyPr>
          <a:lstStyle/>
          <a:p>
            <a:pPr defTabSz="913400" fontAlgn="base">
              <a:lnSpc>
                <a:spcPct val="90000"/>
              </a:lnSpc>
              <a:spcBef>
                <a:spcPct val="0"/>
              </a:spcBef>
              <a:spcAft>
                <a:spcPct val="0"/>
              </a:spcAft>
              <a:defRPr/>
            </a:pPr>
            <a:r>
              <a:rPr lang="en-US" sz="1198" kern="0">
                <a:solidFill>
                  <a:srgbClr val="0078D3"/>
                </a:solidFill>
                <a:latin typeface="Segoe UI"/>
                <a:cs typeface="Segoe UI" panose="020B0502040204020203" pitchFamily="34" charset="0"/>
              </a:rPr>
              <a:t>Sub-millisecond latency</a:t>
            </a:r>
          </a:p>
        </p:txBody>
      </p:sp>
      <p:sp>
        <p:nvSpPr>
          <p:cNvPr id="225" name="TextBox 224">
            <a:extLst>
              <a:ext uri="{FF2B5EF4-FFF2-40B4-BE49-F238E27FC236}">
                <a16:creationId xmlns:a16="http://schemas.microsoft.com/office/drawing/2014/main" id="{89D1CB21-DF84-49E7-ACFB-0B721A72782C}"/>
              </a:ext>
            </a:extLst>
          </p:cNvPr>
          <p:cNvSpPr txBox="1"/>
          <p:nvPr/>
        </p:nvSpPr>
        <p:spPr>
          <a:xfrm>
            <a:off x="9454102" y="3504413"/>
            <a:ext cx="1709442" cy="265100"/>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14015">
              <a:defRPr/>
            </a:pPr>
            <a:r>
              <a:rPr lang="en-US" sz="1198">
                <a:solidFill>
                  <a:srgbClr val="000041"/>
                </a:solidFill>
                <a:latin typeface="Segoe UI Semibold"/>
              </a:rPr>
              <a:t>64 </a:t>
            </a:r>
            <a:r>
              <a:rPr lang="en-US" sz="1198" err="1">
                <a:solidFill>
                  <a:srgbClr val="000041"/>
                </a:solidFill>
                <a:latin typeface="Segoe UI Semibold"/>
              </a:rPr>
              <a:t>TiB</a:t>
            </a:r>
            <a:endParaRPr lang="en-US" sz="1198">
              <a:solidFill>
                <a:srgbClr val="000041"/>
              </a:solidFill>
              <a:latin typeface="Segoe UI Semibold"/>
            </a:endParaRPr>
          </a:p>
        </p:txBody>
      </p:sp>
      <p:sp>
        <p:nvSpPr>
          <p:cNvPr id="226" name="TextBox 225">
            <a:extLst>
              <a:ext uri="{FF2B5EF4-FFF2-40B4-BE49-F238E27FC236}">
                <a16:creationId xmlns:a16="http://schemas.microsoft.com/office/drawing/2014/main" id="{28A884EC-A68E-4607-AF01-A0BB70614B3D}"/>
              </a:ext>
            </a:extLst>
          </p:cNvPr>
          <p:cNvSpPr txBox="1"/>
          <p:nvPr/>
        </p:nvSpPr>
        <p:spPr>
          <a:xfrm>
            <a:off x="9454102" y="4074044"/>
            <a:ext cx="1709442" cy="265100"/>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14015">
              <a:defRPr/>
            </a:pPr>
            <a:r>
              <a:rPr lang="en-US" sz="1198">
                <a:solidFill>
                  <a:srgbClr val="000041"/>
                </a:solidFill>
                <a:latin typeface="Segoe UI Semibold"/>
              </a:rPr>
              <a:t>160,000</a:t>
            </a:r>
          </a:p>
        </p:txBody>
      </p:sp>
      <p:sp>
        <p:nvSpPr>
          <p:cNvPr id="227" name="TextBox 226">
            <a:extLst>
              <a:ext uri="{FF2B5EF4-FFF2-40B4-BE49-F238E27FC236}">
                <a16:creationId xmlns:a16="http://schemas.microsoft.com/office/drawing/2014/main" id="{0C16B5FA-EA49-4423-8079-9772F599C3BD}"/>
              </a:ext>
            </a:extLst>
          </p:cNvPr>
          <p:cNvSpPr txBox="1"/>
          <p:nvPr/>
        </p:nvSpPr>
        <p:spPr>
          <a:xfrm>
            <a:off x="9454102" y="4643675"/>
            <a:ext cx="1709442" cy="265100"/>
          </a:xfrm>
          <a:prstGeom prst="rect">
            <a:avLst/>
          </a:prstGeom>
          <a:noFill/>
        </p:spPr>
        <p:txBody>
          <a:bodyPr wrap="square" lIns="0" tIns="0" rIns="0" bIns="0"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14015">
              <a:defRPr/>
            </a:pPr>
            <a:r>
              <a:rPr lang="en-US" sz="1198">
                <a:solidFill>
                  <a:srgbClr val="000041"/>
                </a:solidFill>
                <a:latin typeface="Segoe UI Semibold"/>
              </a:rPr>
              <a:t>2,000 </a:t>
            </a:r>
            <a:r>
              <a:rPr lang="en-US" sz="1198" err="1">
                <a:solidFill>
                  <a:srgbClr val="000041"/>
                </a:solidFill>
                <a:latin typeface="Segoe UI Semibold"/>
              </a:rPr>
              <a:t>MBps</a:t>
            </a:r>
            <a:endParaRPr lang="en-US" sz="1198">
              <a:solidFill>
                <a:srgbClr val="000041"/>
              </a:solidFill>
              <a:latin typeface="Segoe UI Semibold"/>
            </a:endParaRPr>
          </a:p>
        </p:txBody>
      </p:sp>
      <p:grpSp>
        <p:nvGrpSpPr>
          <p:cNvPr id="247" name="Group 246">
            <a:extLst>
              <a:ext uri="{FF2B5EF4-FFF2-40B4-BE49-F238E27FC236}">
                <a16:creationId xmlns:a16="http://schemas.microsoft.com/office/drawing/2014/main" id="{2887A991-CCD2-4CAF-8641-0D29D61D4319}"/>
              </a:ext>
            </a:extLst>
          </p:cNvPr>
          <p:cNvGrpSpPr/>
          <p:nvPr/>
        </p:nvGrpSpPr>
        <p:grpSpPr>
          <a:xfrm>
            <a:off x="9198834" y="3932282"/>
            <a:ext cx="2193938" cy="569631"/>
            <a:chOff x="4603878" y="4439135"/>
            <a:chExt cx="7045353" cy="569792"/>
          </a:xfrm>
        </p:grpSpPr>
        <p:cxnSp>
          <p:nvCxnSpPr>
            <p:cNvPr id="245" name="Straight Connector 244">
              <a:extLst>
                <a:ext uri="{FF2B5EF4-FFF2-40B4-BE49-F238E27FC236}">
                  <a16:creationId xmlns:a16="http://schemas.microsoft.com/office/drawing/2014/main" id="{8979D18D-6CF1-4629-82B4-4B8D65AE5564}"/>
                </a:ext>
              </a:extLst>
            </p:cNvPr>
            <p:cNvCxnSpPr/>
            <p:nvPr/>
          </p:nvCxnSpPr>
          <p:spPr>
            <a:xfrm>
              <a:off x="4603878" y="4439135"/>
              <a:ext cx="7045353"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8615D46-2282-4C39-88FF-50B3F0CB0919}"/>
                </a:ext>
              </a:extLst>
            </p:cNvPr>
            <p:cNvCxnSpPr/>
            <p:nvPr/>
          </p:nvCxnSpPr>
          <p:spPr>
            <a:xfrm>
              <a:off x="4603878" y="5008927"/>
              <a:ext cx="7045353"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3" name="TextBox 252">
            <a:extLst>
              <a:ext uri="{FF2B5EF4-FFF2-40B4-BE49-F238E27FC236}">
                <a16:creationId xmlns:a16="http://schemas.microsoft.com/office/drawing/2014/main" id="{A609E157-66FE-4873-8373-DB4B168C86D2}"/>
              </a:ext>
            </a:extLst>
          </p:cNvPr>
          <p:cNvSpPr txBox="1"/>
          <p:nvPr/>
        </p:nvSpPr>
        <p:spPr>
          <a:xfrm>
            <a:off x="9454102" y="2339970"/>
            <a:ext cx="1709442" cy="265100"/>
          </a:xfrm>
          <a:prstGeom prst="rect">
            <a:avLst/>
          </a:prstGeom>
          <a:noFill/>
        </p:spPr>
        <p:txBody>
          <a:bodyPr wrap="square" lIns="0" tIns="0" rIns="0" bIns="0" rtlCol="0" anchor="ctr" anchorCtr="0">
            <a:noAutofit/>
          </a:bodyPr>
          <a:lstStyle/>
          <a:p>
            <a:pPr defTabSz="913400" fontAlgn="base">
              <a:lnSpc>
                <a:spcPct val="90000"/>
              </a:lnSpc>
              <a:spcBef>
                <a:spcPct val="0"/>
              </a:spcBef>
              <a:spcAft>
                <a:spcPct val="0"/>
              </a:spcAft>
              <a:defRPr/>
            </a:pPr>
            <a:r>
              <a:rPr lang="en-US" sz="1398" kern="0">
                <a:solidFill>
                  <a:srgbClr val="0078D3"/>
                </a:solidFill>
                <a:latin typeface="Segoe UI Semibold"/>
                <a:cs typeface="Segoe UI" panose="020B0502040204020203" pitchFamily="34" charset="0"/>
              </a:rPr>
              <a:t>Ultra Disk</a:t>
            </a:r>
          </a:p>
        </p:txBody>
      </p:sp>
      <p:grpSp>
        <p:nvGrpSpPr>
          <p:cNvPr id="265" name="Group 264">
            <a:extLst>
              <a:ext uri="{FF2B5EF4-FFF2-40B4-BE49-F238E27FC236}">
                <a16:creationId xmlns:a16="http://schemas.microsoft.com/office/drawing/2014/main" id="{FCBC5DC6-CCE2-4876-B32C-33F9DE6C17A4}"/>
              </a:ext>
            </a:extLst>
          </p:cNvPr>
          <p:cNvGrpSpPr/>
          <p:nvPr/>
        </p:nvGrpSpPr>
        <p:grpSpPr>
          <a:xfrm>
            <a:off x="9215529" y="2687043"/>
            <a:ext cx="2193938" cy="666092"/>
            <a:chOff x="3351824" y="3381375"/>
            <a:chExt cx="7589520" cy="666282"/>
          </a:xfrm>
        </p:grpSpPr>
        <p:cxnSp>
          <p:nvCxnSpPr>
            <p:cNvPr id="263" name="Straight Connector 262">
              <a:extLst>
                <a:ext uri="{FF2B5EF4-FFF2-40B4-BE49-F238E27FC236}">
                  <a16:creationId xmlns:a16="http://schemas.microsoft.com/office/drawing/2014/main" id="{AE52C34C-D35B-4A6A-A585-56D66383629C}"/>
                </a:ext>
              </a:extLst>
            </p:cNvPr>
            <p:cNvCxnSpPr>
              <a:cxnSpLocks/>
            </p:cNvCxnSpPr>
            <p:nvPr/>
          </p:nvCxnSpPr>
          <p:spPr>
            <a:xfrm>
              <a:off x="3351824" y="3381375"/>
              <a:ext cx="7589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ACE1F12-F9E2-47B0-8AB2-7D427B4A6326}"/>
                </a:ext>
              </a:extLst>
            </p:cNvPr>
            <p:cNvCxnSpPr/>
            <p:nvPr/>
          </p:nvCxnSpPr>
          <p:spPr>
            <a:xfrm>
              <a:off x="3351824" y="4047657"/>
              <a:ext cx="7589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520889B-0E82-42A8-84BA-D315F01BA11B}"/>
              </a:ext>
            </a:extLst>
          </p:cNvPr>
          <p:cNvGrpSpPr/>
          <p:nvPr/>
        </p:nvGrpSpPr>
        <p:grpSpPr>
          <a:xfrm>
            <a:off x="9463040" y="1698918"/>
            <a:ext cx="1430028" cy="581749"/>
            <a:chOff x="9365707" y="2403475"/>
            <a:chExt cx="1430434" cy="581914"/>
          </a:xfrm>
        </p:grpSpPr>
        <p:grpSp>
          <p:nvGrpSpPr>
            <p:cNvPr id="357" name="Group 356">
              <a:extLst>
                <a:ext uri="{FF2B5EF4-FFF2-40B4-BE49-F238E27FC236}">
                  <a16:creationId xmlns:a16="http://schemas.microsoft.com/office/drawing/2014/main" id="{A258F2F9-5412-4CE5-87E6-855EDF0FDD08}"/>
                </a:ext>
              </a:extLst>
            </p:cNvPr>
            <p:cNvGrpSpPr/>
            <p:nvPr/>
          </p:nvGrpSpPr>
          <p:grpSpPr>
            <a:xfrm>
              <a:off x="10284869" y="2403475"/>
              <a:ext cx="511272" cy="581914"/>
              <a:chOff x="9365707" y="2403475"/>
              <a:chExt cx="511272" cy="581914"/>
            </a:xfrm>
          </p:grpSpPr>
          <p:grpSp>
            <p:nvGrpSpPr>
              <p:cNvPr id="358" name="Group 357">
                <a:extLst>
                  <a:ext uri="{FF2B5EF4-FFF2-40B4-BE49-F238E27FC236}">
                    <a16:creationId xmlns:a16="http://schemas.microsoft.com/office/drawing/2014/main" id="{4E4EF4D7-0584-4F9F-9D15-EAC62AE0F3CE}"/>
                  </a:ext>
                </a:extLst>
              </p:cNvPr>
              <p:cNvGrpSpPr>
                <a:grpSpLocks noChangeAspect="1"/>
              </p:cNvGrpSpPr>
              <p:nvPr/>
            </p:nvGrpSpPr>
            <p:grpSpPr>
              <a:xfrm>
                <a:off x="9365707" y="2403475"/>
                <a:ext cx="365760" cy="435864"/>
                <a:chOff x="5477764" y="5013499"/>
                <a:chExt cx="268565" cy="320040"/>
              </a:xfrm>
            </p:grpSpPr>
            <p:grpSp>
              <p:nvGrpSpPr>
                <p:cNvPr id="364" name="Group 363">
                  <a:extLst>
                    <a:ext uri="{FF2B5EF4-FFF2-40B4-BE49-F238E27FC236}">
                      <a16:creationId xmlns:a16="http://schemas.microsoft.com/office/drawing/2014/main" id="{9528EC8F-8558-4DC0-8F61-522CCDB6E6CB}"/>
                    </a:ext>
                  </a:extLst>
                </p:cNvPr>
                <p:cNvGrpSpPr/>
                <p:nvPr/>
              </p:nvGrpSpPr>
              <p:grpSpPr>
                <a:xfrm>
                  <a:off x="5477764" y="5013499"/>
                  <a:ext cx="268565" cy="320040"/>
                  <a:chOff x="5477764" y="5010341"/>
                  <a:chExt cx="268565" cy="320040"/>
                </a:xfrm>
              </p:grpSpPr>
              <p:sp>
                <p:nvSpPr>
                  <p:cNvPr id="369" name="Freeform 5">
                    <a:extLst>
                      <a:ext uri="{FF2B5EF4-FFF2-40B4-BE49-F238E27FC236}">
                        <a16:creationId xmlns:a16="http://schemas.microsoft.com/office/drawing/2014/main" id="{0A26E257-EB38-43E6-804D-E913BC3AE271}"/>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nvGrpSpPr>
                  <p:cNvPr id="370" name="Group 369">
                    <a:extLst>
                      <a:ext uri="{FF2B5EF4-FFF2-40B4-BE49-F238E27FC236}">
                        <a16:creationId xmlns:a16="http://schemas.microsoft.com/office/drawing/2014/main" id="{15FF8C05-E63B-4256-8F5C-BEFC34F6D7B5}"/>
                      </a:ext>
                    </a:extLst>
                  </p:cNvPr>
                  <p:cNvGrpSpPr/>
                  <p:nvPr/>
                </p:nvGrpSpPr>
                <p:grpSpPr>
                  <a:xfrm>
                    <a:off x="5518161" y="5046557"/>
                    <a:ext cx="187770" cy="208407"/>
                    <a:chOff x="5513643" y="5046557"/>
                    <a:chExt cx="187770" cy="208407"/>
                  </a:xfrm>
                  <a:solidFill>
                    <a:schemeClr val="tx2"/>
                  </a:solidFill>
                </p:grpSpPr>
                <p:sp>
                  <p:nvSpPr>
                    <p:cNvPr id="371" name="Oval 370">
                      <a:extLst>
                        <a:ext uri="{FF2B5EF4-FFF2-40B4-BE49-F238E27FC236}">
                          <a16:creationId xmlns:a16="http://schemas.microsoft.com/office/drawing/2014/main" id="{28540141-DAE0-47D0-BDB5-F2B33DDCD18A}"/>
                        </a:ext>
                      </a:extLst>
                    </p:cNvPr>
                    <p:cNvSpPr/>
                    <p:nvPr/>
                  </p:nvSpPr>
                  <p:spPr bwMode="auto">
                    <a:xfrm>
                      <a:off x="5513643" y="5046557"/>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Oval 371">
                      <a:extLst>
                        <a:ext uri="{FF2B5EF4-FFF2-40B4-BE49-F238E27FC236}">
                          <a16:creationId xmlns:a16="http://schemas.microsoft.com/office/drawing/2014/main" id="{600B4095-1F21-417E-A425-93373869AD22}"/>
                        </a:ext>
                      </a:extLst>
                    </p:cNvPr>
                    <p:cNvSpPr/>
                    <p:nvPr/>
                  </p:nvSpPr>
                  <p:spPr bwMode="auto">
                    <a:xfrm>
                      <a:off x="5673981" y="5046557"/>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Oval 372">
                      <a:extLst>
                        <a:ext uri="{FF2B5EF4-FFF2-40B4-BE49-F238E27FC236}">
                          <a16:creationId xmlns:a16="http://schemas.microsoft.com/office/drawing/2014/main" id="{3802457B-E4D5-4BDB-BF84-62846FA029E8}"/>
                        </a:ext>
                      </a:extLst>
                    </p:cNvPr>
                    <p:cNvSpPr/>
                    <p:nvPr/>
                  </p:nvSpPr>
                  <p:spPr bwMode="auto">
                    <a:xfrm>
                      <a:off x="5513643" y="5227532"/>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 name="Oval 373">
                      <a:extLst>
                        <a:ext uri="{FF2B5EF4-FFF2-40B4-BE49-F238E27FC236}">
                          <a16:creationId xmlns:a16="http://schemas.microsoft.com/office/drawing/2014/main" id="{419585A4-BE76-45F3-876A-E444AA8670C7}"/>
                        </a:ext>
                      </a:extLst>
                    </p:cNvPr>
                    <p:cNvSpPr/>
                    <p:nvPr/>
                  </p:nvSpPr>
                  <p:spPr bwMode="auto">
                    <a:xfrm>
                      <a:off x="5673981" y="5227532"/>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65" name="Group 364">
                  <a:extLst>
                    <a:ext uri="{FF2B5EF4-FFF2-40B4-BE49-F238E27FC236}">
                      <a16:creationId xmlns:a16="http://schemas.microsoft.com/office/drawing/2014/main" id="{4E321DB8-A6D1-409E-BA1A-C6F02D36F671}"/>
                    </a:ext>
                  </a:extLst>
                </p:cNvPr>
                <p:cNvGrpSpPr/>
                <p:nvPr/>
              </p:nvGrpSpPr>
              <p:grpSpPr>
                <a:xfrm>
                  <a:off x="5571787" y="5284616"/>
                  <a:ext cx="80519" cy="48923"/>
                  <a:chOff x="5884568" y="5297481"/>
                  <a:chExt cx="80519" cy="48923"/>
                </a:xfrm>
              </p:grpSpPr>
              <p:sp>
                <p:nvSpPr>
                  <p:cNvPr id="366" name="Line 7">
                    <a:extLst>
                      <a:ext uri="{FF2B5EF4-FFF2-40B4-BE49-F238E27FC236}">
                        <a16:creationId xmlns:a16="http://schemas.microsoft.com/office/drawing/2014/main" id="{FC0B4757-D311-489F-B685-F60B96C59E3D}"/>
                      </a:ext>
                    </a:extLst>
                  </p:cNvPr>
                  <p:cNvSpPr>
                    <a:spLocks noChangeShapeType="1"/>
                  </p:cNvSpPr>
                  <p:nvPr/>
                </p:nvSpPr>
                <p:spPr bwMode="auto">
                  <a:xfrm>
                    <a:off x="5884568" y="5297481"/>
                    <a:ext cx="0" cy="48923"/>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367" name="Line 8">
                    <a:extLst>
                      <a:ext uri="{FF2B5EF4-FFF2-40B4-BE49-F238E27FC236}">
                        <a16:creationId xmlns:a16="http://schemas.microsoft.com/office/drawing/2014/main" id="{48F78998-DB48-443C-B933-4B7FD39C40CD}"/>
                      </a:ext>
                    </a:extLst>
                  </p:cNvPr>
                  <p:cNvSpPr>
                    <a:spLocks noChangeShapeType="1"/>
                  </p:cNvSpPr>
                  <p:nvPr/>
                </p:nvSpPr>
                <p:spPr bwMode="auto">
                  <a:xfrm>
                    <a:off x="5924827" y="5297481"/>
                    <a:ext cx="0" cy="48923"/>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368" name="Line 9">
                    <a:extLst>
                      <a:ext uri="{FF2B5EF4-FFF2-40B4-BE49-F238E27FC236}">
                        <a16:creationId xmlns:a16="http://schemas.microsoft.com/office/drawing/2014/main" id="{A71422FB-6CBA-40E5-9DB9-1482D2FA6746}"/>
                      </a:ext>
                    </a:extLst>
                  </p:cNvPr>
                  <p:cNvSpPr>
                    <a:spLocks noChangeShapeType="1"/>
                  </p:cNvSpPr>
                  <p:nvPr/>
                </p:nvSpPr>
                <p:spPr bwMode="auto">
                  <a:xfrm>
                    <a:off x="5965087" y="5297481"/>
                    <a:ext cx="0" cy="48923"/>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grpSp>
          <p:grpSp>
            <p:nvGrpSpPr>
              <p:cNvPr id="359" name="Group 358">
                <a:extLst>
                  <a:ext uri="{FF2B5EF4-FFF2-40B4-BE49-F238E27FC236}">
                    <a16:creationId xmlns:a16="http://schemas.microsoft.com/office/drawing/2014/main" id="{09919EA9-6566-49DD-850A-44AB16FF106D}"/>
                  </a:ext>
                </a:extLst>
              </p:cNvPr>
              <p:cNvGrpSpPr/>
              <p:nvPr/>
            </p:nvGrpSpPr>
            <p:grpSpPr>
              <a:xfrm>
                <a:off x="9483884" y="2693289"/>
                <a:ext cx="393095" cy="292100"/>
                <a:chOff x="9483884" y="2693289"/>
                <a:chExt cx="393095" cy="292100"/>
              </a:xfrm>
            </p:grpSpPr>
            <p:sp>
              <p:nvSpPr>
                <p:cNvPr id="360" name="Rectangle: Rounded Corners 359">
                  <a:extLst>
                    <a:ext uri="{FF2B5EF4-FFF2-40B4-BE49-F238E27FC236}">
                      <a16:creationId xmlns:a16="http://schemas.microsoft.com/office/drawing/2014/main" id="{65029759-B1B7-4C54-8C38-8906DCFF0CB6}"/>
                    </a:ext>
                  </a:extLst>
                </p:cNvPr>
                <p:cNvSpPr/>
                <p:nvPr/>
              </p:nvSpPr>
              <p:spPr bwMode="auto">
                <a:xfrm>
                  <a:off x="9483884" y="2693289"/>
                  <a:ext cx="393095" cy="2921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1" name="Group 360">
                  <a:extLst>
                    <a:ext uri="{FF2B5EF4-FFF2-40B4-BE49-F238E27FC236}">
                      <a16:creationId xmlns:a16="http://schemas.microsoft.com/office/drawing/2014/main" id="{9CD274A1-DD9D-452F-9121-E51B2894936E}"/>
                    </a:ext>
                  </a:extLst>
                </p:cNvPr>
                <p:cNvGrpSpPr/>
                <p:nvPr/>
              </p:nvGrpSpPr>
              <p:grpSpPr>
                <a:xfrm>
                  <a:off x="9544505" y="2756136"/>
                  <a:ext cx="271853" cy="187577"/>
                  <a:chOff x="9525948" y="2756136"/>
                  <a:chExt cx="271853" cy="187577"/>
                </a:xfrm>
              </p:grpSpPr>
              <p:sp>
                <p:nvSpPr>
                  <p:cNvPr id="362" name="Freeform 1018">
                    <a:extLst>
                      <a:ext uri="{FF2B5EF4-FFF2-40B4-BE49-F238E27FC236}">
                        <a16:creationId xmlns:a16="http://schemas.microsoft.com/office/drawing/2014/main" id="{44EFBA35-2049-4F23-8869-88E91EBEDA8D}"/>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C3C41"/>
                      </a:solidFill>
                      <a:latin typeface="Segoe UI"/>
                    </a:endParaRPr>
                  </a:p>
                </p:txBody>
              </p:sp>
              <p:sp>
                <p:nvSpPr>
                  <p:cNvPr id="363" name="Freeform 1018">
                    <a:extLst>
                      <a:ext uri="{FF2B5EF4-FFF2-40B4-BE49-F238E27FC236}">
                        <a16:creationId xmlns:a16="http://schemas.microsoft.com/office/drawing/2014/main" id="{E6F2FD8D-5A14-4C0C-BE94-BE5B477BFB91}"/>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C3C41"/>
                      </a:solidFill>
                      <a:latin typeface="Segoe UI"/>
                    </a:endParaRPr>
                  </a:p>
                </p:txBody>
              </p:sp>
            </p:grpSp>
          </p:grpSp>
        </p:grpSp>
        <p:grpSp>
          <p:nvGrpSpPr>
            <p:cNvPr id="339" name="Group 338">
              <a:extLst>
                <a:ext uri="{FF2B5EF4-FFF2-40B4-BE49-F238E27FC236}">
                  <a16:creationId xmlns:a16="http://schemas.microsoft.com/office/drawing/2014/main" id="{61817D41-41A2-45A7-A08A-E55E0F0A631D}"/>
                </a:ext>
              </a:extLst>
            </p:cNvPr>
            <p:cNvGrpSpPr/>
            <p:nvPr/>
          </p:nvGrpSpPr>
          <p:grpSpPr>
            <a:xfrm>
              <a:off x="9822907" y="2403475"/>
              <a:ext cx="511272" cy="581914"/>
              <a:chOff x="9365707" y="2403475"/>
              <a:chExt cx="511272" cy="581914"/>
            </a:xfrm>
          </p:grpSpPr>
          <p:grpSp>
            <p:nvGrpSpPr>
              <p:cNvPr id="340" name="Group 339">
                <a:extLst>
                  <a:ext uri="{FF2B5EF4-FFF2-40B4-BE49-F238E27FC236}">
                    <a16:creationId xmlns:a16="http://schemas.microsoft.com/office/drawing/2014/main" id="{C1B97002-9EC3-4D1B-98E6-B98674D45FC9}"/>
                  </a:ext>
                </a:extLst>
              </p:cNvPr>
              <p:cNvGrpSpPr>
                <a:grpSpLocks noChangeAspect="1"/>
              </p:cNvGrpSpPr>
              <p:nvPr/>
            </p:nvGrpSpPr>
            <p:grpSpPr>
              <a:xfrm>
                <a:off x="9365707" y="2403475"/>
                <a:ext cx="365760" cy="435864"/>
                <a:chOff x="5477764" y="5013499"/>
                <a:chExt cx="268565" cy="320040"/>
              </a:xfrm>
            </p:grpSpPr>
            <p:grpSp>
              <p:nvGrpSpPr>
                <p:cNvPr id="346" name="Group 345">
                  <a:extLst>
                    <a:ext uri="{FF2B5EF4-FFF2-40B4-BE49-F238E27FC236}">
                      <a16:creationId xmlns:a16="http://schemas.microsoft.com/office/drawing/2014/main" id="{F48D9C37-07F7-43DB-BEC0-2E0DFCD368B6}"/>
                    </a:ext>
                  </a:extLst>
                </p:cNvPr>
                <p:cNvGrpSpPr/>
                <p:nvPr/>
              </p:nvGrpSpPr>
              <p:grpSpPr>
                <a:xfrm>
                  <a:off x="5477764" y="5013499"/>
                  <a:ext cx="268565" cy="320040"/>
                  <a:chOff x="5477764" y="5010341"/>
                  <a:chExt cx="268565" cy="320040"/>
                </a:xfrm>
              </p:grpSpPr>
              <p:sp>
                <p:nvSpPr>
                  <p:cNvPr id="351" name="Freeform 5">
                    <a:extLst>
                      <a:ext uri="{FF2B5EF4-FFF2-40B4-BE49-F238E27FC236}">
                        <a16:creationId xmlns:a16="http://schemas.microsoft.com/office/drawing/2014/main" id="{994FC852-D06F-4462-A373-54B6AD1083F3}"/>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nvGrpSpPr>
                  <p:cNvPr id="352" name="Group 351">
                    <a:extLst>
                      <a:ext uri="{FF2B5EF4-FFF2-40B4-BE49-F238E27FC236}">
                        <a16:creationId xmlns:a16="http://schemas.microsoft.com/office/drawing/2014/main" id="{88EDB443-7D30-4C27-9402-6C8C191F89D6}"/>
                      </a:ext>
                    </a:extLst>
                  </p:cNvPr>
                  <p:cNvGrpSpPr/>
                  <p:nvPr/>
                </p:nvGrpSpPr>
                <p:grpSpPr>
                  <a:xfrm>
                    <a:off x="5518161" y="5046557"/>
                    <a:ext cx="187770" cy="208407"/>
                    <a:chOff x="5513643" y="5046557"/>
                    <a:chExt cx="187770" cy="208407"/>
                  </a:xfrm>
                  <a:solidFill>
                    <a:schemeClr val="tx2"/>
                  </a:solidFill>
                </p:grpSpPr>
                <p:sp>
                  <p:nvSpPr>
                    <p:cNvPr id="353" name="Oval 352">
                      <a:extLst>
                        <a:ext uri="{FF2B5EF4-FFF2-40B4-BE49-F238E27FC236}">
                          <a16:creationId xmlns:a16="http://schemas.microsoft.com/office/drawing/2014/main" id="{C3C82463-2D89-40FF-A663-2C7B7977533F}"/>
                        </a:ext>
                      </a:extLst>
                    </p:cNvPr>
                    <p:cNvSpPr/>
                    <p:nvPr/>
                  </p:nvSpPr>
                  <p:spPr bwMode="auto">
                    <a:xfrm>
                      <a:off x="5513643" y="5046557"/>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Oval 353">
                      <a:extLst>
                        <a:ext uri="{FF2B5EF4-FFF2-40B4-BE49-F238E27FC236}">
                          <a16:creationId xmlns:a16="http://schemas.microsoft.com/office/drawing/2014/main" id="{B10CFBBA-24F4-4F52-82B4-89635A184B4C}"/>
                        </a:ext>
                      </a:extLst>
                    </p:cNvPr>
                    <p:cNvSpPr/>
                    <p:nvPr/>
                  </p:nvSpPr>
                  <p:spPr bwMode="auto">
                    <a:xfrm>
                      <a:off x="5673981" y="5046557"/>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 name="Oval 354">
                      <a:extLst>
                        <a:ext uri="{FF2B5EF4-FFF2-40B4-BE49-F238E27FC236}">
                          <a16:creationId xmlns:a16="http://schemas.microsoft.com/office/drawing/2014/main" id="{F938CC74-8B5D-48B8-91BB-A3192E5E0C26}"/>
                        </a:ext>
                      </a:extLst>
                    </p:cNvPr>
                    <p:cNvSpPr/>
                    <p:nvPr/>
                  </p:nvSpPr>
                  <p:spPr bwMode="auto">
                    <a:xfrm>
                      <a:off x="5513643" y="5227532"/>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Oval 355">
                      <a:extLst>
                        <a:ext uri="{FF2B5EF4-FFF2-40B4-BE49-F238E27FC236}">
                          <a16:creationId xmlns:a16="http://schemas.microsoft.com/office/drawing/2014/main" id="{1344A28E-02AC-4FF3-AB70-BE40F056335A}"/>
                        </a:ext>
                      </a:extLst>
                    </p:cNvPr>
                    <p:cNvSpPr/>
                    <p:nvPr/>
                  </p:nvSpPr>
                  <p:spPr bwMode="auto">
                    <a:xfrm>
                      <a:off x="5673981" y="5227532"/>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47" name="Group 346">
                  <a:extLst>
                    <a:ext uri="{FF2B5EF4-FFF2-40B4-BE49-F238E27FC236}">
                      <a16:creationId xmlns:a16="http://schemas.microsoft.com/office/drawing/2014/main" id="{0C88FE0F-7966-492D-9E4E-00E946DCF7A9}"/>
                    </a:ext>
                  </a:extLst>
                </p:cNvPr>
                <p:cNvGrpSpPr/>
                <p:nvPr/>
              </p:nvGrpSpPr>
              <p:grpSpPr>
                <a:xfrm>
                  <a:off x="5571787" y="5284616"/>
                  <a:ext cx="80519" cy="48923"/>
                  <a:chOff x="5884568" y="5297481"/>
                  <a:chExt cx="80519" cy="48923"/>
                </a:xfrm>
              </p:grpSpPr>
              <p:sp>
                <p:nvSpPr>
                  <p:cNvPr id="348" name="Line 7">
                    <a:extLst>
                      <a:ext uri="{FF2B5EF4-FFF2-40B4-BE49-F238E27FC236}">
                        <a16:creationId xmlns:a16="http://schemas.microsoft.com/office/drawing/2014/main" id="{43A8B44F-8968-4A22-AA57-B1A5A1028288}"/>
                      </a:ext>
                    </a:extLst>
                  </p:cNvPr>
                  <p:cNvSpPr>
                    <a:spLocks noChangeShapeType="1"/>
                  </p:cNvSpPr>
                  <p:nvPr/>
                </p:nvSpPr>
                <p:spPr bwMode="auto">
                  <a:xfrm>
                    <a:off x="5884568" y="5297481"/>
                    <a:ext cx="0" cy="48923"/>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349" name="Line 8">
                    <a:extLst>
                      <a:ext uri="{FF2B5EF4-FFF2-40B4-BE49-F238E27FC236}">
                        <a16:creationId xmlns:a16="http://schemas.microsoft.com/office/drawing/2014/main" id="{24B8A3D4-231A-4493-8DDE-AEAB6608D893}"/>
                      </a:ext>
                    </a:extLst>
                  </p:cNvPr>
                  <p:cNvSpPr>
                    <a:spLocks noChangeShapeType="1"/>
                  </p:cNvSpPr>
                  <p:nvPr/>
                </p:nvSpPr>
                <p:spPr bwMode="auto">
                  <a:xfrm>
                    <a:off x="5924827" y="5297481"/>
                    <a:ext cx="0" cy="48923"/>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350" name="Line 9">
                    <a:extLst>
                      <a:ext uri="{FF2B5EF4-FFF2-40B4-BE49-F238E27FC236}">
                        <a16:creationId xmlns:a16="http://schemas.microsoft.com/office/drawing/2014/main" id="{3974C92C-61A9-4099-91F5-8088D7C2A6BF}"/>
                      </a:ext>
                    </a:extLst>
                  </p:cNvPr>
                  <p:cNvSpPr>
                    <a:spLocks noChangeShapeType="1"/>
                  </p:cNvSpPr>
                  <p:nvPr/>
                </p:nvSpPr>
                <p:spPr bwMode="auto">
                  <a:xfrm>
                    <a:off x="5965087" y="5297481"/>
                    <a:ext cx="0" cy="48923"/>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grpSp>
          <p:grpSp>
            <p:nvGrpSpPr>
              <p:cNvPr id="341" name="Group 340">
                <a:extLst>
                  <a:ext uri="{FF2B5EF4-FFF2-40B4-BE49-F238E27FC236}">
                    <a16:creationId xmlns:a16="http://schemas.microsoft.com/office/drawing/2014/main" id="{93DB51DD-12D4-4D57-ACC5-7D3C9BE3DB3F}"/>
                  </a:ext>
                </a:extLst>
              </p:cNvPr>
              <p:cNvGrpSpPr/>
              <p:nvPr/>
            </p:nvGrpSpPr>
            <p:grpSpPr>
              <a:xfrm>
                <a:off x="9483884" y="2693289"/>
                <a:ext cx="393095" cy="292100"/>
                <a:chOff x="9483884" y="2693289"/>
                <a:chExt cx="393095" cy="292100"/>
              </a:xfrm>
            </p:grpSpPr>
            <p:sp>
              <p:nvSpPr>
                <p:cNvPr id="342" name="Rectangle: Rounded Corners 341">
                  <a:extLst>
                    <a:ext uri="{FF2B5EF4-FFF2-40B4-BE49-F238E27FC236}">
                      <a16:creationId xmlns:a16="http://schemas.microsoft.com/office/drawing/2014/main" id="{5385D048-97D9-4C8F-926B-2156720C5322}"/>
                    </a:ext>
                  </a:extLst>
                </p:cNvPr>
                <p:cNvSpPr/>
                <p:nvPr/>
              </p:nvSpPr>
              <p:spPr bwMode="auto">
                <a:xfrm>
                  <a:off x="9483884" y="2693289"/>
                  <a:ext cx="393095" cy="2921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43" name="Group 342">
                  <a:extLst>
                    <a:ext uri="{FF2B5EF4-FFF2-40B4-BE49-F238E27FC236}">
                      <a16:creationId xmlns:a16="http://schemas.microsoft.com/office/drawing/2014/main" id="{B7AC15FB-1A0B-4F2D-8CCA-7D5D4A431194}"/>
                    </a:ext>
                  </a:extLst>
                </p:cNvPr>
                <p:cNvGrpSpPr/>
                <p:nvPr/>
              </p:nvGrpSpPr>
              <p:grpSpPr>
                <a:xfrm>
                  <a:off x="9544505" y="2756136"/>
                  <a:ext cx="271853" cy="187577"/>
                  <a:chOff x="9525948" y="2756136"/>
                  <a:chExt cx="271853" cy="187577"/>
                </a:xfrm>
              </p:grpSpPr>
              <p:sp>
                <p:nvSpPr>
                  <p:cNvPr id="344" name="Freeform 1018">
                    <a:extLst>
                      <a:ext uri="{FF2B5EF4-FFF2-40B4-BE49-F238E27FC236}">
                        <a16:creationId xmlns:a16="http://schemas.microsoft.com/office/drawing/2014/main" id="{B851A557-AD01-4F78-8A69-793CE397C07C}"/>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C3C41"/>
                      </a:solidFill>
                      <a:latin typeface="Segoe UI"/>
                    </a:endParaRPr>
                  </a:p>
                </p:txBody>
              </p:sp>
              <p:sp>
                <p:nvSpPr>
                  <p:cNvPr id="345" name="Freeform 1018">
                    <a:extLst>
                      <a:ext uri="{FF2B5EF4-FFF2-40B4-BE49-F238E27FC236}">
                        <a16:creationId xmlns:a16="http://schemas.microsoft.com/office/drawing/2014/main" id="{8F2D381F-6834-45F9-AD1E-29E00FBF5D6A}"/>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C3C41"/>
                      </a:solidFill>
                      <a:latin typeface="Segoe UI"/>
                    </a:endParaRPr>
                  </a:p>
                </p:txBody>
              </p:sp>
            </p:grpSp>
          </p:grpSp>
        </p:grpSp>
        <p:grpSp>
          <p:nvGrpSpPr>
            <p:cNvPr id="321" name="Group 320">
              <a:extLst>
                <a:ext uri="{FF2B5EF4-FFF2-40B4-BE49-F238E27FC236}">
                  <a16:creationId xmlns:a16="http://schemas.microsoft.com/office/drawing/2014/main" id="{9F13D37E-0E3E-4311-80FC-D07201BE9CDE}"/>
                </a:ext>
              </a:extLst>
            </p:cNvPr>
            <p:cNvGrpSpPr/>
            <p:nvPr/>
          </p:nvGrpSpPr>
          <p:grpSpPr>
            <a:xfrm>
              <a:off x="9365707" y="2403475"/>
              <a:ext cx="511272" cy="581914"/>
              <a:chOff x="9365707" y="2403475"/>
              <a:chExt cx="511272" cy="581914"/>
            </a:xfrm>
          </p:grpSpPr>
          <p:grpSp>
            <p:nvGrpSpPr>
              <p:cNvPr id="322" name="Group 321">
                <a:extLst>
                  <a:ext uri="{FF2B5EF4-FFF2-40B4-BE49-F238E27FC236}">
                    <a16:creationId xmlns:a16="http://schemas.microsoft.com/office/drawing/2014/main" id="{0BCF720F-B374-42C8-B105-42DA66E574A4}"/>
                  </a:ext>
                </a:extLst>
              </p:cNvPr>
              <p:cNvGrpSpPr>
                <a:grpSpLocks noChangeAspect="1"/>
              </p:cNvGrpSpPr>
              <p:nvPr/>
            </p:nvGrpSpPr>
            <p:grpSpPr>
              <a:xfrm>
                <a:off x="9365707" y="2403475"/>
                <a:ext cx="365760" cy="435864"/>
                <a:chOff x="5477764" y="5013499"/>
                <a:chExt cx="268565" cy="320040"/>
              </a:xfrm>
            </p:grpSpPr>
            <p:grpSp>
              <p:nvGrpSpPr>
                <p:cNvPr id="328" name="Group 327">
                  <a:extLst>
                    <a:ext uri="{FF2B5EF4-FFF2-40B4-BE49-F238E27FC236}">
                      <a16:creationId xmlns:a16="http://schemas.microsoft.com/office/drawing/2014/main" id="{71C39B93-DA84-4072-8A0A-56CFB76FF112}"/>
                    </a:ext>
                  </a:extLst>
                </p:cNvPr>
                <p:cNvGrpSpPr/>
                <p:nvPr/>
              </p:nvGrpSpPr>
              <p:grpSpPr>
                <a:xfrm>
                  <a:off x="5477764" y="5013499"/>
                  <a:ext cx="268565" cy="320040"/>
                  <a:chOff x="5477764" y="5010341"/>
                  <a:chExt cx="268565" cy="320040"/>
                </a:xfrm>
              </p:grpSpPr>
              <p:sp>
                <p:nvSpPr>
                  <p:cNvPr id="333" name="Freeform 5">
                    <a:extLst>
                      <a:ext uri="{FF2B5EF4-FFF2-40B4-BE49-F238E27FC236}">
                        <a16:creationId xmlns:a16="http://schemas.microsoft.com/office/drawing/2014/main" id="{D6F5DAF5-8088-4B3A-8C4D-7378A944ED60}"/>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bg1"/>
                  </a:solidFill>
                  <a:ln w="19050" cap="sq">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nvGrpSpPr>
                  <p:cNvPr id="334" name="Group 333">
                    <a:extLst>
                      <a:ext uri="{FF2B5EF4-FFF2-40B4-BE49-F238E27FC236}">
                        <a16:creationId xmlns:a16="http://schemas.microsoft.com/office/drawing/2014/main" id="{3EFB23CF-B36D-4196-885C-57BDDE0F882C}"/>
                      </a:ext>
                    </a:extLst>
                  </p:cNvPr>
                  <p:cNvGrpSpPr/>
                  <p:nvPr/>
                </p:nvGrpSpPr>
                <p:grpSpPr>
                  <a:xfrm>
                    <a:off x="5518161" y="5046557"/>
                    <a:ext cx="187770" cy="208407"/>
                    <a:chOff x="5513643" y="5046557"/>
                    <a:chExt cx="187770" cy="208407"/>
                  </a:xfrm>
                  <a:solidFill>
                    <a:schemeClr val="tx2"/>
                  </a:solidFill>
                </p:grpSpPr>
                <p:sp>
                  <p:nvSpPr>
                    <p:cNvPr id="335" name="Oval 334">
                      <a:extLst>
                        <a:ext uri="{FF2B5EF4-FFF2-40B4-BE49-F238E27FC236}">
                          <a16:creationId xmlns:a16="http://schemas.microsoft.com/office/drawing/2014/main" id="{44A6A3A7-2013-473E-BEF2-7764A7BC627C}"/>
                        </a:ext>
                      </a:extLst>
                    </p:cNvPr>
                    <p:cNvSpPr/>
                    <p:nvPr/>
                  </p:nvSpPr>
                  <p:spPr bwMode="auto">
                    <a:xfrm>
                      <a:off x="5513643" y="5046557"/>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 name="Oval 335">
                      <a:extLst>
                        <a:ext uri="{FF2B5EF4-FFF2-40B4-BE49-F238E27FC236}">
                          <a16:creationId xmlns:a16="http://schemas.microsoft.com/office/drawing/2014/main" id="{88D41C93-7BDB-4635-A55B-4477B04AEB81}"/>
                        </a:ext>
                      </a:extLst>
                    </p:cNvPr>
                    <p:cNvSpPr/>
                    <p:nvPr/>
                  </p:nvSpPr>
                  <p:spPr bwMode="auto">
                    <a:xfrm>
                      <a:off x="5673981" y="5046557"/>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 name="Oval 336">
                      <a:extLst>
                        <a:ext uri="{FF2B5EF4-FFF2-40B4-BE49-F238E27FC236}">
                          <a16:creationId xmlns:a16="http://schemas.microsoft.com/office/drawing/2014/main" id="{1E8AE49D-8FC8-42DA-8A9F-01B257AFE720}"/>
                        </a:ext>
                      </a:extLst>
                    </p:cNvPr>
                    <p:cNvSpPr/>
                    <p:nvPr/>
                  </p:nvSpPr>
                  <p:spPr bwMode="auto">
                    <a:xfrm>
                      <a:off x="5513643" y="5227532"/>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Oval 337">
                      <a:extLst>
                        <a:ext uri="{FF2B5EF4-FFF2-40B4-BE49-F238E27FC236}">
                          <a16:creationId xmlns:a16="http://schemas.microsoft.com/office/drawing/2014/main" id="{796FB146-39CC-40C9-B977-48498EC7353B}"/>
                        </a:ext>
                      </a:extLst>
                    </p:cNvPr>
                    <p:cNvSpPr/>
                    <p:nvPr/>
                  </p:nvSpPr>
                  <p:spPr bwMode="auto">
                    <a:xfrm>
                      <a:off x="5673981" y="5227532"/>
                      <a:ext cx="27432" cy="2743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29" name="Group 328">
                  <a:extLst>
                    <a:ext uri="{FF2B5EF4-FFF2-40B4-BE49-F238E27FC236}">
                      <a16:creationId xmlns:a16="http://schemas.microsoft.com/office/drawing/2014/main" id="{7EE39360-1BF3-467A-839D-FE5C80075CF4}"/>
                    </a:ext>
                  </a:extLst>
                </p:cNvPr>
                <p:cNvGrpSpPr/>
                <p:nvPr/>
              </p:nvGrpSpPr>
              <p:grpSpPr>
                <a:xfrm>
                  <a:off x="5571787" y="5284616"/>
                  <a:ext cx="80519" cy="48923"/>
                  <a:chOff x="5884568" y="5297481"/>
                  <a:chExt cx="80519" cy="48923"/>
                </a:xfrm>
              </p:grpSpPr>
              <p:sp>
                <p:nvSpPr>
                  <p:cNvPr id="330" name="Line 7">
                    <a:extLst>
                      <a:ext uri="{FF2B5EF4-FFF2-40B4-BE49-F238E27FC236}">
                        <a16:creationId xmlns:a16="http://schemas.microsoft.com/office/drawing/2014/main" id="{23204828-3921-4CB0-BE4B-867FA090E24A}"/>
                      </a:ext>
                    </a:extLst>
                  </p:cNvPr>
                  <p:cNvSpPr>
                    <a:spLocks noChangeShapeType="1"/>
                  </p:cNvSpPr>
                  <p:nvPr/>
                </p:nvSpPr>
                <p:spPr bwMode="auto">
                  <a:xfrm>
                    <a:off x="5884568" y="5297481"/>
                    <a:ext cx="0" cy="48923"/>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331" name="Line 8">
                    <a:extLst>
                      <a:ext uri="{FF2B5EF4-FFF2-40B4-BE49-F238E27FC236}">
                        <a16:creationId xmlns:a16="http://schemas.microsoft.com/office/drawing/2014/main" id="{1FC5F234-53F3-4779-993B-E816D90662C9}"/>
                      </a:ext>
                    </a:extLst>
                  </p:cNvPr>
                  <p:cNvSpPr>
                    <a:spLocks noChangeShapeType="1"/>
                  </p:cNvSpPr>
                  <p:nvPr/>
                </p:nvSpPr>
                <p:spPr bwMode="auto">
                  <a:xfrm>
                    <a:off x="5924827" y="5297481"/>
                    <a:ext cx="0" cy="48923"/>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sp>
                <p:nvSpPr>
                  <p:cNvPr id="332" name="Line 9">
                    <a:extLst>
                      <a:ext uri="{FF2B5EF4-FFF2-40B4-BE49-F238E27FC236}">
                        <a16:creationId xmlns:a16="http://schemas.microsoft.com/office/drawing/2014/main" id="{01217025-95E4-4FE9-90C2-BA1C68E0FC87}"/>
                      </a:ext>
                    </a:extLst>
                  </p:cNvPr>
                  <p:cNvSpPr>
                    <a:spLocks noChangeShapeType="1"/>
                  </p:cNvSpPr>
                  <p:nvPr/>
                </p:nvSpPr>
                <p:spPr bwMode="auto">
                  <a:xfrm>
                    <a:off x="5965087" y="5297481"/>
                    <a:ext cx="0" cy="48923"/>
                  </a:xfrm>
                  <a:prstGeom prst="line">
                    <a:avLst/>
                  </a:pr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solidFill>
                        <a:srgbClr val="2F2F2F"/>
                      </a:solidFill>
                      <a:latin typeface="Segoe UI"/>
                    </a:endParaRPr>
                  </a:p>
                </p:txBody>
              </p:sp>
            </p:grpSp>
          </p:grpSp>
          <p:grpSp>
            <p:nvGrpSpPr>
              <p:cNvPr id="323" name="Group 322">
                <a:extLst>
                  <a:ext uri="{FF2B5EF4-FFF2-40B4-BE49-F238E27FC236}">
                    <a16:creationId xmlns:a16="http://schemas.microsoft.com/office/drawing/2014/main" id="{EEB5D240-0B54-4833-BC8E-42111E77527B}"/>
                  </a:ext>
                </a:extLst>
              </p:cNvPr>
              <p:cNvGrpSpPr/>
              <p:nvPr/>
            </p:nvGrpSpPr>
            <p:grpSpPr>
              <a:xfrm>
                <a:off x="9483884" y="2693289"/>
                <a:ext cx="393095" cy="292100"/>
                <a:chOff x="9483884" y="2693289"/>
                <a:chExt cx="393095" cy="292100"/>
              </a:xfrm>
            </p:grpSpPr>
            <p:sp>
              <p:nvSpPr>
                <p:cNvPr id="324" name="Rectangle: Rounded Corners 323">
                  <a:extLst>
                    <a:ext uri="{FF2B5EF4-FFF2-40B4-BE49-F238E27FC236}">
                      <a16:creationId xmlns:a16="http://schemas.microsoft.com/office/drawing/2014/main" id="{ED7CE517-C95D-4849-8924-26BDA65F652F}"/>
                    </a:ext>
                  </a:extLst>
                </p:cNvPr>
                <p:cNvSpPr/>
                <p:nvPr/>
              </p:nvSpPr>
              <p:spPr bwMode="auto">
                <a:xfrm>
                  <a:off x="9483884" y="2693289"/>
                  <a:ext cx="393095" cy="2921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25" name="Group 324">
                  <a:extLst>
                    <a:ext uri="{FF2B5EF4-FFF2-40B4-BE49-F238E27FC236}">
                      <a16:creationId xmlns:a16="http://schemas.microsoft.com/office/drawing/2014/main" id="{182B45B9-3884-4A65-96D5-4C3B33C80120}"/>
                    </a:ext>
                  </a:extLst>
                </p:cNvPr>
                <p:cNvGrpSpPr/>
                <p:nvPr/>
              </p:nvGrpSpPr>
              <p:grpSpPr>
                <a:xfrm>
                  <a:off x="9544505" y="2756136"/>
                  <a:ext cx="271853" cy="187577"/>
                  <a:chOff x="9525948" y="2756136"/>
                  <a:chExt cx="271853" cy="187577"/>
                </a:xfrm>
              </p:grpSpPr>
              <p:sp>
                <p:nvSpPr>
                  <p:cNvPr id="326" name="Freeform 1018">
                    <a:extLst>
                      <a:ext uri="{FF2B5EF4-FFF2-40B4-BE49-F238E27FC236}">
                        <a16:creationId xmlns:a16="http://schemas.microsoft.com/office/drawing/2014/main" id="{92FE37DB-2FA4-42EF-8E29-796D5889325C}"/>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C3C41"/>
                      </a:solidFill>
                      <a:latin typeface="Segoe UI"/>
                    </a:endParaRPr>
                  </a:p>
                </p:txBody>
              </p:sp>
              <p:sp>
                <p:nvSpPr>
                  <p:cNvPr id="327" name="Freeform 1018">
                    <a:extLst>
                      <a:ext uri="{FF2B5EF4-FFF2-40B4-BE49-F238E27FC236}">
                        <a16:creationId xmlns:a16="http://schemas.microsoft.com/office/drawing/2014/main" id="{C3B9BA41-F2D2-446F-91FD-B977CF7293FE}"/>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384">
                      <a:defRPr/>
                    </a:pPr>
                    <a:endParaRPr lang="en-US">
                      <a:solidFill>
                        <a:srgbClr val="3C3C41"/>
                      </a:solidFill>
                      <a:latin typeface="Segoe UI"/>
                    </a:endParaRPr>
                  </a:p>
                </p:txBody>
              </p:sp>
            </p:grpSp>
          </p:grpSp>
        </p:grpSp>
      </p:grpSp>
      <p:cxnSp>
        <p:nvCxnSpPr>
          <p:cNvPr id="192" name="Straight Connector 191">
            <a:extLst>
              <a:ext uri="{FF2B5EF4-FFF2-40B4-BE49-F238E27FC236}">
                <a16:creationId xmlns:a16="http://schemas.microsoft.com/office/drawing/2014/main" id="{558CC2B9-FFBB-4CAF-A68F-97E8F5947604}"/>
              </a:ext>
            </a:extLst>
          </p:cNvPr>
          <p:cNvCxnSpPr>
            <a:cxnSpLocks/>
          </p:cNvCxnSpPr>
          <p:nvPr/>
        </p:nvCxnSpPr>
        <p:spPr>
          <a:xfrm>
            <a:off x="1321966" y="5083727"/>
            <a:ext cx="7530098" cy="0"/>
          </a:xfrm>
          <a:prstGeom prst="line">
            <a:avLst/>
          </a:prstGeom>
          <a:noFill/>
          <a:ln w="9525" cap="flat" cmpd="sng" algn="ctr">
            <a:solidFill>
              <a:schemeClr val="bg2">
                <a:lumMod val="85000"/>
              </a:schemeClr>
            </a:solidFill>
            <a:prstDash val="solid"/>
            <a:headEnd type="none" w="lg" len="med"/>
            <a:tailEnd type="none" w="lg" len="med"/>
          </a:ln>
          <a:effectLst/>
        </p:spPr>
      </p:cxnSp>
      <p:cxnSp>
        <p:nvCxnSpPr>
          <p:cNvPr id="193" name="Straight Connector 192">
            <a:extLst>
              <a:ext uri="{FF2B5EF4-FFF2-40B4-BE49-F238E27FC236}">
                <a16:creationId xmlns:a16="http://schemas.microsoft.com/office/drawing/2014/main" id="{7595F462-FC5E-4780-B244-EFA16E35DD7B}"/>
              </a:ext>
            </a:extLst>
          </p:cNvPr>
          <p:cNvCxnSpPr>
            <a:cxnSpLocks/>
          </p:cNvCxnSpPr>
          <p:nvPr/>
        </p:nvCxnSpPr>
        <p:spPr>
          <a:xfrm>
            <a:off x="8502807" y="5084556"/>
            <a:ext cx="2908896" cy="0"/>
          </a:xfrm>
          <a:prstGeom prst="line">
            <a:avLst/>
          </a:prstGeom>
          <a:noFill/>
          <a:ln w="9525" cap="flat" cmpd="sng" algn="ctr">
            <a:solidFill>
              <a:schemeClr val="bg2">
                <a:lumMod val="85000"/>
              </a:schemeClr>
            </a:solidFill>
            <a:prstDash val="solid"/>
            <a:headEnd type="none" w="lg" len="med"/>
            <a:tailEnd type="none" w="lg" len="med"/>
          </a:ln>
          <a:effectLst/>
        </p:spPr>
      </p:cxnSp>
      <p:sp>
        <p:nvSpPr>
          <p:cNvPr id="194" name="Rectangle 193">
            <a:extLst>
              <a:ext uri="{FF2B5EF4-FFF2-40B4-BE49-F238E27FC236}">
                <a16:creationId xmlns:a16="http://schemas.microsoft.com/office/drawing/2014/main" id="{C8FD445A-B126-4FA7-A126-FEB088B29B51}"/>
              </a:ext>
            </a:extLst>
          </p:cNvPr>
          <p:cNvSpPr/>
          <p:nvPr/>
        </p:nvSpPr>
        <p:spPr>
          <a:xfrm>
            <a:off x="1255879" y="5298324"/>
            <a:ext cx="721324" cy="278263"/>
          </a:xfrm>
          <a:prstGeom prst="rect">
            <a:avLst/>
          </a:prstGeom>
        </p:spPr>
        <p:txBody>
          <a:bodyPr wrap="none" lIns="93260" tIns="46630" rIns="93260" bIns="46630" anchor="t">
            <a:spAutoFit/>
          </a:bodyPr>
          <a:lstStyle/>
          <a:p>
            <a:pPr defTabSz="932205">
              <a:spcBef>
                <a:spcPts val="600"/>
              </a:spcBef>
              <a:spcAft>
                <a:spcPts val="600"/>
              </a:spcAft>
              <a:defRPr/>
            </a:pPr>
            <a:r>
              <a:rPr lang="en-US" sz="1173">
                <a:gradFill>
                  <a:gsLst>
                    <a:gs pos="78761">
                      <a:srgbClr val="353535"/>
                    </a:gs>
                    <a:gs pos="0">
                      <a:srgbClr val="353535"/>
                    </a:gs>
                  </a:gsLst>
                  <a:lin ang="5400000" scaled="0"/>
                </a:gradFill>
                <a:latin typeface="Segoe UI Semibold"/>
                <a:cs typeface="Segoe UI Semibold"/>
              </a:rPr>
              <a:t>Latency</a:t>
            </a:r>
            <a:endParaRPr lang="en-US" sz="1198">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endParaRPr>
          </a:p>
        </p:txBody>
      </p:sp>
      <p:sp>
        <p:nvSpPr>
          <p:cNvPr id="195" name="TextBox 194">
            <a:extLst>
              <a:ext uri="{FF2B5EF4-FFF2-40B4-BE49-F238E27FC236}">
                <a16:creationId xmlns:a16="http://schemas.microsoft.com/office/drawing/2014/main" id="{424E0708-0828-432A-AD96-912A93D8ED2B}"/>
              </a:ext>
            </a:extLst>
          </p:cNvPr>
          <p:cNvSpPr txBox="1"/>
          <p:nvPr/>
        </p:nvSpPr>
        <p:spPr>
          <a:xfrm>
            <a:off x="9463040" y="5366338"/>
            <a:ext cx="2101324" cy="172909"/>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32205">
              <a:defRPr/>
            </a:pPr>
            <a:r>
              <a:rPr lang="en-US" sz="1224" kern="0">
                <a:solidFill>
                  <a:srgbClr val="0078D4"/>
                </a:solidFill>
                <a:latin typeface="Segoe UI Semibold"/>
                <a:cs typeface="Segoe UI"/>
              </a:rPr>
              <a:t>&lt; 1ms </a:t>
            </a:r>
            <a:endParaRPr lang="en-US" sz="1224" kern="0">
              <a:solidFill>
                <a:srgbClr val="0078D4"/>
              </a:solidFill>
              <a:latin typeface="Segoe UI Semibold"/>
            </a:endParaRPr>
          </a:p>
        </p:txBody>
      </p:sp>
      <p:sp>
        <p:nvSpPr>
          <p:cNvPr id="196" name="TextBox 195">
            <a:extLst>
              <a:ext uri="{FF2B5EF4-FFF2-40B4-BE49-F238E27FC236}">
                <a16:creationId xmlns:a16="http://schemas.microsoft.com/office/drawing/2014/main" id="{9F61C7D6-83AA-4C24-BD7E-05C65332D9B2}"/>
              </a:ext>
            </a:extLst>
          </p:cNvPr>
          <p:cNvSpPr txBox="1"/>
          <p:nvPr/>
        </p:nvSpPr>
        <p:spPr>
          <a:xfrm>
            <a:off x="7227430" y="5421432"/>
            <a:ext cx="2101324" cy="172909"/>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32205">
              <a:defRPr/>
            </a:pPr>
            <a:r>
              <a:rPr lang="en-US" sz="1224" kern="0">
                <a:solidFill>
                  <a:srgbClr val="0078D4"/>
                </a:solidFill>
                <a:latin typeface="Segoe UI Semibold"/>
                <a:cs typeface="Segoe UI"/>
              </a:rPr>
              <a:t>1 </a:t>
            </a:r>
            <a:r>
              <a:rPr lang="en-US" sz="1224" kern="0" err="1">
                <a:solidFill>
                  <a:srgbClr val="0078D4"/>
                </a:solidFill>
                <a:latin typeface="Segoe UI Semibold"/>
                <a:cs typeface="Segoe UI"/>
              </a:rPr>
              <a:t>ms</a:t>
            </a:r>
            <a:endParaRPr lang="en-US" sz="1224" err="1"/>
          </a:p>
        </p:txBody>
      </p:sp>
      <p:sp>
        <p:nvSpPr>
          <p:cNvPr id="197" name="TextBox 196">
            <a:extLst>
              <a:ext uri="{FF2B5EF4-FFF2-40B4-BE49-F238E27FC236}">
                <a16:creationId xmlns:a16="http://schemas.microsoft.com/office/drawing/2014/main" id="{CF8F0F8C-A31A-459F-A933-CF4AB6458144}"/>
              </a:ext>
            </a:extLst>
          </p:cNvPr>
          <p:cNvSpPr txBox="1"/>
          <p:nvPr/>
        </p:nvSpPr>
        <p:spPr>
          <a:xfrm>
            <a:off x="5279041" y="5381357"/>
            <a:ext cx="1638516" cy="172909"/>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32205">
              <a:defRPr/>
            </a:pPr>
            <a:r>
              <a:rPr lang="en-US" sz="1224" kern="0">
                <a:latin typeface="Segoe UI Semibold"/>
                <a:cs typeface="Segoe UI"/>
              </a:rPr>
              <a:t>1 </a:t>
            </a:r>
            <a:r>
              <a:rPr lang="en-US" sz="1224" kern="0" err="1">
                <a:latin typeface="Segoe UI Semibold"/>
                <a:cs typeface="Segoe UI"/>
              </a:rPr>
              <a:t>ms</a:t>
            </a:r>
            <a:endParaRPr lang="en-US" sz="1224" kern="0" err="1">
              <a:latin typeface="Segoe UI Semibold"/>
            </a:endParaRPr>
          </a:p>
        </p:txBody>
      </p:sp>
      <p:sp>
        <p:nvSpPr>
          <p:cNvPr id="198" name="TextBox 197">
            <a:extLst>
              <a:ext uri="{FF2B5EF4-FFF2-40B4-BE49-F238E27FC236}">
                <a16:creationId xmlns:a16="http://schemas.microsoft.com/office/drawing/2014/main" id="{7E843A54-90F9-4F84-ACCE-39BE7B4805C8}"/>
              </a:ext>
            </a:extLst>
          </p:cNvPr>
          <p:cNvSpPr txBox="1"/>
          <p:nvPr/>
        </p:nvSpPr>
        <p:spPr>
          <a:xfrm>
            <a:off x="3164177" y="5382669"/>
            <a:ext cx="2101324" cy="172909"/>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32205">
              <a:defRPr/>
            </a:pPr>
            <a:r>
              <a:rPr lang="en-US" sz="1224" kern="0">
                <a:latin typeface="Segoe UI Semibold"/>
                <a:cs typeface="Segoe UI"/>
              </a:rPr>
              <a:t>&gt; 1 </a:t>
            </a:r>
            <a:r>
              <a:rPr lang="en-US" sz="1224" kern="0" err="1">
                <a:latin typeface="Segoe UI Semibold"/>
                <a:cs typeface="Segoe UI"/>
              </a:rPr>
              <a:t>ms</a:t>
            </a:r>
          </a:p>
        </p:txBody>
      </p:sp>
      <p:sp>
        <p:nvSpPr>
          <p:cNvPr id="3" name="Rectangle 2">
            <a:extLst>
              <a:ext uri="{FF2B5EF4-FFF2-40B4-BE49-F238E27FC236}">
                <a16:creationId xmlns:a16="http://schemas.microsoft.com/office/drawing/2014/main" id="{6D0B7B7B-19B7-41E6-9C38-F7B016B66617}"/>
              </a:ext>
            </a:extLst>
          </p:cNvPr>
          <p:cNvSpPr/>
          <p:nvPr/>
        </p:nvSpPr>
        <p:spPr>
          <a:xfrm>
            <a:off x="-49471" y="6716695"/>
            <a:ext cx="1961488" cy="286266"/>
          </a:xfrm>
          <a:prstGeom prst="rect">
            <a:avLst/>
          </a:prstGeom>
        </p:spPr>
        <p:txBody>
          <a:bodyPr wrap="none">
            <a:spAutoFit/>
          </a:bodyPr>
          <a:lstStyle/>
          <a:p>
            <a:pPr defTabSz="932418">
              <a:defRPr/>
            </a:pPr>
            <a:r>
              <a:rPr lang="en-US" sz="1224">
                <a:solidFill>
                  <a:srgbClr val="3C3C41"/>
                </a:solidFill>
                <a:latin typeface="Segoe UI"/>
                <a:hlinkClick r:id="rId3"/>
              </a:rPr>
              <a:t>http://aka.ms/azuredisks</a:t>
            </a:r>
            <a:r>
              <a:rPr lang="en-US" sz="1224">
                <a:solidFill>
                  <a:srgbClr val="3C3C41"/>
                </a:solidFill>
                <a:latin typeface="Segoe UI"/>
              </a:rPr>
              <a:t> </a:t>
            </a:r>
          </a:p>
        </p:txBody>
      </p:sp>
      <p:cxnSp>
        <p:nvCxnSpPr>
          <p:cNvPr id="201" name="Straight Connector 200">
            <a:extLst>
              <a:ext uri="{FF2B5EF4-FFF2-40B4-BE49-F238E27FC236}">
                <a16:creationId xmlns:a16="http://schemas.microsoft.com/office/drawing/2014/main" id="{34514574-8119-495E-A298-CDC087FC7FF6}"/>
              </a:ext>
            </a:extLst>
          </p:cNvPr>
          <p:cNvCxnSpPr>
            <a:cxnSpLocks/>
          </p:cNvCxnSpPr>
          <p:nvPr/>
        </p:nvCxnSpPr>
        <p:spPr>
          <a:xfrm>
            <a:off x="1330697" y="5782306"/>
            <a:ext cx="7530098" cy="0"/>
          </a:xfrm>
          <a:prstGeom prst="line">
            <a:avLst/>
          </a:prstGeom>
          <a:noFill/>
          <a:ln w="9525" cap="flat" cmpd="sng" algn="ctr">
            <a:solidFill>
              <a:schemeClr val="bg2">
                <a:lumMod val="85000"/>
              </a:schemeClr>
            </a:solidFill>
            <a:prstDash val="solid"/>
            <a:headEnd type="none" w="lg" len="med"/>
            <a:tailEnd type="none" w="lg" len="med"/>
          </a:ln>
          <a:effectLst/>
        </p:spPr>
      </p:cxnSp>
      <p:cxnSp>
        <p:nvCxnSpPr>
          <p:cNvPr id="202" name="Straight Connector 201">
            <a:extLst>
              <a:ext uri="{FF2B5EF4-FFF2-40B4-BE49-F238E27FC236}">
                <a16:creationId xmlns:a16="http://schemas.microsoft.com/office/drawing/2014/main" id="{5DFDC0F1-9E04-4371-95C4-2B42D537AE0A}"/>
              </a:ext>
            </a:extLst>
          </p:cNvPr>
          <p:cNvCxnSpPr>
            <a:cxnSpLocks/>
          </p:cNvCxnSpPr>
          <p:nvPr/>
        </p:nvCxnSpPr>
        <p:spPr>
          <a:xfrm>
            <a:off x="8808167" y="5781977"/>
            <a:ext cx="2908896" cy="0"/>
          </a:xfrm>
          <a:prstGeom prst="line">
            <a:avLst/>
          </a:prstGeom>
          <a:noFill/>
          <a:ln w="9525" cap="flat" cmpd="sng" algn="ctr">
            <a:solidFill>
              <a:schemeClr val="bg2">
                <a:lumMod val="85000"/>
              </a:schemeClr>
            </a:solidFill>
            <a:prstDash val="solid"/>
            <a:headEnd type="none" w="lg" len="med"/>
            <a:tailEnd type="none" w="lg" len="med"/>
          </a:ln>
          <a:effectLst/>
        </p:spPr>
      </p:cxnSp>
      <p:sp>
        <p:nvSpPr>
          <p:cNvPr id="203" name="Rectangle 202">
            <a:extLst>
              <a:ext uri="{FF2B5EF4-FFF2-40B4-BE49-F238E27FC236}">
                <a16:creationId xmlns:a16="http://schemas.microsoft.com/office/drawing/2014/main" id="{2B077D60-F5D9-434C-9C6D-3018D1AA99C9}"/>
              </a:ext>
            </a:extLst>
          </p:cNvPr>
          <p:cNvSpPr/>
          <p:nvPr/>
        </p:nvSpPr>
        <p:spPr>
          <a:xfrm>
            <a:off x="1264611" y="5996902"/>
            <a:ext cx="951713" cy="282343"/>
          </a:xfrm>
          <a:prstGeom prst="rect">
            <a:avLst/>
          </a:prstGeom>
        </p:spPr>
        <p:txBody>
          <a:bodyPr wrap="none">
            <a:spAutoFit/>
          </a:bodyPr>
          <a:lstStyle/>
          <a:p>
            <a:pPr defTabSz="932205">
              <a:spcBef>
                <a:spcPts val="600"/>
              </a:spcBef>
              <a:spcAft>
                <a:spcPts val="600"/>
              </a:spcAft>
              <a:defRPr/>
            </a:pPr>
            <a:r>
              <a:rPr lang="en-US" sz="1198">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Workloads</a:t>
            </a:r>
          </a:p>
        </p:txBody>
      </p:sp>
      <p:sp>
        <p:nvSpPr>
          <p:cNvPr id="204" name="TextBox 203">
            <a:extLst>
              <a:ext uri="{FF2B5EF4-FFF2-40B4-BE49-F238E27FC236}">
                <a16:creationId xmlns:a16="http://schemas.microsoft.com/office/drawing/2014/main" id="{8AB1CBD2-121A-41E1-B9E7-B643EF74BEE8}"/>
              </a:ext>
            </a:extLst>
          </p:cNvPr>
          <p:cNvSpPr txBox="1"/>
          <p:nvPr/>
        </p:nvSpPr>
        <p:spPr>
          <a:xfrm>
            <a:off x="9471772" y="5978463"/>
            <a:ext cx="2101324" cy="345817"/>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32205">
              <a:defRPr/>
            </a:pPr>
            <a:r>
              <a:rPr lang="en-US" sz="1224" kern="0">
                <a:solidFill>
                  <a:srgbClr val="0078D4"/>
                </a:solidFill>
                <a:latin typeface="Segoe UI Semibold"/>
              </a:rPr>
              <a:t>SAP HANA, SAN, Tier-1 workloads</a:t>
            </a:r>
          </a:p>
        </p:txBody>
      </p:sp>
      <p:sp>
        <p:nvSpPr>
          <p:cNvPr id="205" name="TextBox 204">
            <a:extLst>
              <a:ext uri="{FF2B5EF4-FFF2-40B4-BE49-F238E27FC236}">
                <a16:creationId xmlns:a16="http://schemas.microsoft.com/office/drawing/2014/main" id="{7592F93F-10E4-4305-ACBA-42586DDDECF0}"/>
              </a:ext>
            </a:extLst>
          </p:cNvPr>
          <p:cNvSpPr txBox="1"/>
          <p:nvPr/>
        </p:nvSpPr>
        <p:spPr>
          <a:xfrm>
            <a:off x="7236161" y="5947103"/>
            <a:ext cx="2101324" cy="518726"/>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32205">
              <a:defRPr/>
            </a:pPr>
            <a:r>
              <a:rPr lang="en-US" sz="1224" kern="0">
                <a:solidFill>
                  <a:srgbClr val="0078D4"/>
                </a:solidFill>
                <a:latin typeface="Segoe UI Semibold"/>
              </a:rPr>
              <a:t>Databases, enterprise production, container volumes</a:t>
            </a:r>
          </a:p>
        </p:txBody>
      </p:sp>
      <p:sp>
        <p:nvSpPr>
          <p:cNvPr id="206" name="TextBox 205">
            <a:extLst>
              <a:ext uri="{FF2B5EF4-FFF2-40B4-BE49-F238E27FC236}">
                <a16:creationId xmlns:a16="http://schemas.microsoft.com/office/drawing/2014/main" id="{59808E27-91D8-4E1E-8254-78D1C0F8B706}"/>
              </a:ext>
            </a:extLst>
          </p:cNvPr>
          <p:cNvSpPr txBox="1"/>
          <p:nvPr/>
        </p:nvSpPr>
        <p:spPr>
          <a:xfrm>
            <a:off x="5287773" y="5993481"/>
            <a:ext cx="2101324" cy="345817"/>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32205">
              <a:defRPr/>
            </a:pPr>
            <a:r>
              <a:rPr lang="en-US" sz="1224" kern="0">
                <a:solidFill>
                  <a:srgbClr val="0078D4"/>
                </a:solidFill>
                <a:latin typeface="Segoe UI Semibold"/>
              </a:rPr>
              <a:t>Big Data, entry-level</a:t>
            </a:r>
            <a:br>
              <a:rPr lang="en-US" sz="1224" kern="0">
                <a:solidFill>
                  <a:srgbClr val="0078D4"/>
                </a:solidFill>
                <a:latin typeface="Segoe UI Semibold"/>
              </a:rPr>
            </a:br>
            <a:r>
              <a:rPr lang="en-US" sz="1224" kern="0">
                <a:solidFill>
                  <a:srgbClr val="0078D4"/>
                </a:solidFill>
                <a:latin typeface="Segoe UI Semibold"/>
              </a:rPr>
              <a:t>Web Servers</a:t>
            </a:r>
          </a:p>
        </p:txBody>
      </p:sp>
      <p:sp>
        <p:nvSpPr>
          <p:cNvPr id="207" name="TextBox 206">
            <a:extLst>
              <a:ext uri="{FF2B5EF4-FFF2-40B4-BE49-F238E27FC236}">
                <a16:creationId xmlns:a16="http://schemas.microsoft.com/office/drawing/2014/main" id="{16900973-01EC-4376-A15A-24EF9C671682}"/>
              </a:ext>
            </a:extLst>
          </p:cNvPr>
          <p:cNvSpPr txBox="1"/>
          <p:nvPr/>
        </p:nvSpPr>
        <p:spPr>
          <a:xfrm>
            <a:off x="3321357" y="5968597"/>
            <a:ext cx="2101324" cy="345817"/>
          </a:xfrm>
          <a:prstGeom prst="rect">
            <a:avLst/>
          </a:prstGeom>
          <a:noFill/>
          <a:ln>
            <a:noFill/>
          </a:ln>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solidFill>
                  <a:schemeClr val="accent3"/>
                </a:solidFill>
                <a:effectLst/>
                <a:uLnTx/>
                <a:uFillTx/>
                <a:latin typeface="+mj-lt"/>
                <a:cs typeface="Segoe UI" panose="020B0502040204020203" pitchFamily="34" charset="0"/>
              </a:defRPr>
            </a:lvl1pPr>
          </a:lstStyle>
          <a:p>
            <a:pPr algn="l" defTabSz="932205">
              <a:defRPr/>
            </a:pPr>
            <a:r>
              <a:rPr lang="en-US" sz="1224" kern="0">
                <a:solidFill>
                  <a:srgbClr val="0078D4"/>
                </a:solidFill>
                <a:latin typeface="Segoe UI Semibold"/>
              </a:rPr>
              <a:t>Backups, low end </a:t>
            </a:r>
            <a:br>
              <a:rPr lang="en-US" sz="1224" kern="0">
                <a:solidFill>
                  <a:srgbClr val="0078D4"/>
                </a:solidFill>
                <a:latin typeface="Segoe UI Semibold"/>
              </a:rPr>
            </a:br>
            <a:r>
              <a:rPr lang="en-US" sz="1224" kern="0">
                <a:solidFill>
                  <a:srgbClr val="0078D4"/>
                </a:solidFill>
                <a:latin typeface="Segoe UI Semibold"/>
              </a:rPr>
              <a:t>file server</a:t>
            </a:r>
          </a:p>
        </p:txBody>
      </p:sp>
    </p:spTree>
    <p:extLst>
      <p:ext uri="{BB962C8B-B14F-4D97-AF65-F5344CB8AC3E}">
        <p14:creationId xmlns:p14="http://schemas.microsoft.com/office/powerpoint/2010/main" val="3020727146"/>
      </p:ext>
    </p:extLst>
  </p:cSld>
  <p:clrMapOvr>
    <a:masterClrMapping/>
  </p:clrMapOvr>
  <p:transition advTm="9902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You’ve Finished !!!!</a:t>
            </a:r>
          </a:p>
        </p:txBody>
      </p:sp>
      <p:sp>
        <p:nvSpPr>
          <p:cNvPr id="12" name="Rectangle 11">
            <a:extLst>
              <a:ext uri="{FF2B5EF4-FFF2-40B4-BE49-F238E27FC236}">
                <a16:creationId xmlns:a16="http://schemas.microsoft.com/office/drawing/2014/main" id="{EABC16A2-19C6-433B-9521-59E22E99D423}"/>
              </a:ext>
            </a:extLst>
          </p:cNvPr>
          <p:cNvSpPr/>
          <p:nvPr/>
        </p:nvSpPr>
        <p:spPr>
          <a:xfrm>
            <a:off x="579587" y="1994079"/>
            <a:ext cx="6303813" cy="1938992"/>
          </a:xfrm>
          <a:prstGeom prst="rect">
            <a:avLst/>
          </a:prstGeom>
        </p:spPr>
        <p:txBody>
          <a:bodyPr wrap="square" lIns="91440" tIns="45720" rIns="91440" bIns="45720" anchor="t">
            <a:spAutoFit/>
          </a:bodyPr>
          <a:lstStyle/>
          <a:p>
            <a:pPr algn="ctr"/>
            <a:r>
              <a:rPr lang="en-GB" sz="4000" b="1">
                <a:cs typeface="Segoe UI"/>
              </a:rPr>
              <a:t>Make sure you have completed the final lab before you leave!</a:t>
            </a:r>
          </a:p>
        </p:txBody>
      </p:sp>
      <p:pic>
        <p:nvPicPr>
          <p:cNvPr id="466946" name="Picture 2" descr="Delete confirmation dialog">
            <a:extLst>
              <a:ext uri="{FF2B5EF4-FFF2-40B4-BE49-F238E27FC236}">
                <a16:creationId xmlns:a16="http://schemas.microsoft.com/office/drawing/2014/main" id="{AC8E3E12-3938-3485-CF60-40822E8C3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5085" y="3810754"/>
            <a:ext cx="4391025" cy="2266950"/>
          </a:xfrm>
          <a:prstGeom prst="rect">
            <a:avLst/>
          </a:prstGeom>
          <a:noFill/>
          <a:extLst>
            <a:ext uri="{909E8E84-426E-40DD-AFC4-6F175D3DCCD1}">
              <a14:hiddenFill xmlns:a14="http://schemas.microsoft.com/office/drawing/2010/main">
                <a:solidFill>
                  <a:srgbClr val="FFFFFF"/>
                </a:solidFill>
              </a14:hiddenFill>
            </a:ext>
          </a:extLst>
        </p:spPr>
      </p:pic>
      <p:pic>
        <p:nvPicPr>
          <p:cNvPr id="466948" name="Picture 4" descr="Delete button">
            <a:extLst>
              <a:ext uri="{FF2B5EF4-FFF2-40B4-BE49-F238E27FC236}">
                <a16:creationId xmlns:a16="http://schemas.microsoft.com/office/drawing/2014/main" id="{DC66B73E-54FA-1890-3B4F-6F6F42F55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148" y="1810370"/>
            <a:ext cx="2868612" cy="1498053"/>
          </a:xfrm>
          <a:prstGeom prst="rect">
            <a:avLst/>
          </a:prstGeom>
          <a:noFill/>
          <a:extLst>
            <a:ext uri="{909E8E84-426E-40DD-AFC4-6F175D3DCCD1}">
              <a14:hiddenFill xmlns:a14="http://schemas.microsoft.com/office/drawing/2010/main">
                <a:solidFill>
                  <a:srgbClr val="FFFFFF"/>
                </a:solidFill>
              </a14:hiddenFill>
            </a:ext>
          </a:extLst>
        </p:spPr>
      </p:pic>
      <p:pic>
        <p:nvPicPr>
          <p:cNvPr id="466950" name="Picture 6" descr="How enterprises are bringing pandemic-driven cloud costs under control |  InfoWorld">
            <a:extLst>
              <a:ext uri="{FF2B5EF4-FFF2-40B4-BE49-F238E27FC236}">
                <a16:creationId xmlns:a16="http://schemas.microsoft.com/office/drawing/2014/main" id="{CF33E31F-B391-A706-CDA7-669B23C057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7999" y="4110406"/>
            <a:ext cx="5106987" cy="25697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8175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lIns="91440" tIns="45720" rIns="91440" bIns="45720" anchor="t"/>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50" b="1" spc="-51">
                <a:ln w="3175">
                  <a:noFill/>
                </a:ln>
                <a:solidFill>
                  <a:schemeClr val="bg1"/>
                </a:solidFill>
                <a:latin typeface="+mj-lt"/>
                <a:cs typeface="Segoe UI"/>
              </a:rPr>
              <a:t>Azure Portal</a:t>
            </a:r>
            <a:endParaRPr lang="en-US">
              <a:solidFill>
                <a:schemeClr val="bg1"/>
              </a:solidFill>
            </a:endParaRPr>
          </a:p>
        </p:txBody>
      </p:sp>
      <p:sp>
        <p:nvSpPr>
          <p:cNvPr id="12" name="Rectangle 11">
            <a:extLst>
              <a:ext uri="{FF2B5EF4-FFF2-40B4-BE49-F238E27FC236}">
                <a16:creationId xmlns:a16="http://schemas.microsoft.com/office/drawing/2014/main" id="{EABC16A2-19C6-433B-9521-59E22E99D423}"/>
              </a:ext>
            </a:extLst>
          </p:cNvPr>
          <p:cNvSpPr/>
          <p:nvPr/>
        </p:nvSpPr>
        <p:spPr>
          <a:xfrm>
            <a:off x="304801" y="2827949"/>
            <a:ext cx="5491480" cy="2069926"/>
          </a:xfrm>
          <a:prstGeom prst="rect">
            <a:avLst/>
          </a:prstGeom>
        </p:spPr>
        <p:txBody>
          <a:bodyPr wrap="square">
            <a:spAutoFit/>
          </a:bodyPr>
          <a:lstStyle/>
          <a:p>
            <a:r>
              <a:rPr lang="en-GB" sz="1836"/>
              <a:t>The Azure Portal as the name suggests, is a single portal or a single junction that lets you access and manage all your applications at one place. </a:t>
            </a:r>
          </a:p>
          <a:p>
            <a:endParaRPr lang="en-GB" sz="1836"/>
          </a:p>
          <a:p>
            <a:r>
              <a:rPr lang="en-GB" sz="1836"/>
              <a:t>It lets you build, manage and monitor everything from simple web apps to complex cloud applications in a single, unified console.</a:t>
            </a:r>
          </a:p>
        </p:txBody>
      </p:sp>
      <p:pic>
        <p:nvPicPr>
          <p:cNvPr id="3" name="Picture 2">
            <a:extLst>
              <a:ext uri="{FF2B5EF4-FFF2-40B4-BE49-F238E27FC236}">
                <a16:creationId xmlns:a16="http://schemas.microsoft.com/office/drawing/2014/main" id="{17A71187-48A0-633E-4657-7BE1314F677D}"/>
              </a:ext>
            </a:extLst>
          </p:cNvPr>
          <p:cNvPicPr>
            <a:picLocks noChangeAspect="1"/>
          </p:cNvPicPr>
          <p:nvPr/>
        </p:nvPicPr>
        <p:blipFill>
          <a:blip r:embed="rId3"/>
          <a:stretch>
            <a:fillRect/>
          </a:stretch>
        </p:blipFill>
        <p:spPr>
          <a:xfrm>
            <a:off x="5973826" y="2474005"/>
            <a:ext cx="6117210" cy="3210515"/>
          </a:xfrm>
          <a:prstGeom prst="rect">
            <a:avLst/>
          </a:prstGeom>
        </p:spPr>
      </p:pic>
    </p:spTree>
    <p:extLst>
      <p:ext uri="{BB962C8B-B14F-4D97-AF65-F5344CB8AC3E}">
        <p14:creationId xmlns:p14="http://schemas.microsoft.com/office/powerpoint/2010/main" val="4028363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lIns="91440" tIns="45720" rIns="91440" bIns="45720" anchor="t"/>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50" b="1" spc="-51">
                <a:ln w="3175">
                  <a:noFill/>
                </a:ln>
                <a:solidFill>
                  <a:schemeClr val="bg1"/>
                </a:solidFill>
                <a:latin typeface="+mj-lt"/>
                <a:cs typeface="Segoe UI"/>
              </a:rPr>
              <a:t>Azure Portal</a:t>
            </a:r>
            <a:endParaRPr lang="en-US">
              <a:solidFill>
                <a:schemeClr val="bg1"/>
              </a:solidFill>
            </a:endParaRPr>
          </a:p>
        </p:txBody>
      </p:sp>
      <p:sp>
        <p:nvSpPr>
          <p:cNvPr id="12" name="Rectangle 11">
            <a:extLst>
              <a:ext uri="{FF2B5EF4-FFF2-40B4-BE49-F238E27FC236}">
                <a16:creationId xmlns:a16="http://schemas.microsoft.com/office/drawing/2014/main" id="{EABC16A2-19C6-433B-9521-59E22E99D423}"/>
              </a:ext>
            </a:extLst>
          </p:cNvPr>
          <p:cNvSpPr/>
          <p:nvPr/>
        </p:nvSpPr>
        <p:spPr>
          <a:xfrm>
            <a:off x="304801" y="2827949"/>
            <a:ext cx="5491480" cy="3108543"/>
          </a:xfrm>
          <a:prstGeom prst="rect">
            <a:avLst/>
          </a:prstGeom>
        </p:spPr>
        <p:txBody>
          <a:bodyPr wrap="square" lIns="91440" tIns="45720" rIns="91440" bIns="45720" anchor="t">
            <a:spAutoFit/>
          </a:bodyPr>
          <a:lstStyle/>
          <a:p>
            <a:pPr algn="ctr"/>
            <a:r>
              <a:rPr lang="en-GB" sz="4000" b="1">
                <a:cs typeface="Segoe UI"/>
              </a:rPr>
              <a:t>HANDS ON LAB</a:t>
            </a:r>
            <a:endParaRPr lang="en-US" sz="4000" b="1">
              <a:cs typeface="Segoe UI"/>
            </a:endParaRPr>
          </a:p>
          <a:p>
            <a:pPr algn="ctr"/>
            <a:endParaRPr lang="en-GB" sz="4000" b="1">
              <a:cs typeface="Segoe UI"/>
            </a:endParaRPr>
          </a:p>
          <a:p>
            <a:pPr algn="ctr"/>
            <a:r>
              <a:rPr lang="en-GB" sz="4000" b="1">
                <a:cs typeface="Segoe UI"/>
              </a:rPr>
              <a:t>Azure Portal</a:t>
            </a:r>
          </a:p>
          <a:p>
            <a:pPr algn="ctr"/>
            <a:endParaRPr lang="en-GB" sz="4000" b="1">
              <a:cs typeface="Segoe UI"/>
            </a:endParaRPr>
          </a:p>
          <a:p>
            <a:pPr algn="ctr"/>
            <a:r>
              <a:rPr lang="en-GB" sz="3200" b="1">
                <a:cs typeface="Segoe UI"/>
                <a:hlinkClick r:id="rId3"/>
              </a:rPr>
              <a:t>https://portal.azure.com</a:t>
            </a:r>
            <a:r>
              <a:rPr lang="en-GB" sz="3200" b="1">
                <a:cs typeface="Segoe UI"/>
              </a:rPr>
              <a:t> </a:t>
            </a:r>
          </a:p>
        </p:txBody>
      </p:sp>
      <p:pic>
        <p:nvPicPr>
          <p:cNvPr id="3" name="Picture 2">
            <a:extLst>
              <a:ext uri="{FF2B5EF4-FFF2-40B4-BE49-F238E27FC236}">
                <a16:creationId xmlns:a16="http://schemas.microsoft.com/office/drawing/2014/main" id="{17A71187-48A0-633E-4657-7BE1314F677D}"/>
              </a:ext>
            </a:extLst>
          </p:cNvPr>
          <p:cNvPicPr>
            <a:picLocks noChangeAspect="1"/>
          </p:cNvPicPr>
          <p:nvPr/>
        </p:nvPicPr>
        <p:blipFill>
          <a:blip r:embed="rId4"/>
          <a:stretch>
            <a:fillRect/>
          </a:stretch>
        </p:blipFill>
        <p:spPr>
          <a:xfrm>
            <a:off x="5973826" y="2474005"/>
            <a:ext cx="6117210" cy="3210515"/>
          </a:xfrm>
          <a:prstGeom prst="rect">
            <a:avLst/>
          </a:prstGeom>
        </p:spPr>
      </p:pic>
    </p:spTree>
    <p:extLst>
      <p:ext uri="{BB962C8B-B14F-4D97-AF65-F5344CB8AC3E}">
        <p14:creationId xmlns:p14="http://schemas.microsoft.com/office/powerpoint/2010/main" val="38014953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FCA868-0CAB-4C6F-89C3-F9D3A9159BBF}"/>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DA06E4E7-FA83-4026-BAAD-8E9B41BE1E55}"/>
              </a:ext>
            </a:extLst>
          </p:cNvPr>
          <p:cNvSpPr txBox="1">
            <a:spLocks/>
          </p:cNvSpPr>
          <p:nvPr/>
        </p:nvSpPr>
        <p:spPr>
          <a:xfrm>
            <a:off x="258411" y="432396"/>
            <a:ext cx="6433148"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Azure Subscriptions</a:t>
            </a:r>
          </a:p>
        </p:txBody>
      </p:sp>
      <p:sp>
        <p:nvSpPr>
          <p:cNvPr id="12" name="Rectangle 11">
            <a:extLst>
              <a:ext uri="{FF2B5EF4-FFF2-40B4-BE49-F238E27FC236}">
                <a16:creationId xmlns:a16="http://schemas.microsoft.com/office/drawing/2014/main" id="{593CFEDF-22C6-4DF5-9180-ACEEE0E8C69B}"/>
              </a:ext>
            </a:extLst>
          </p:cNvPr>
          <p:cNvSpPr/>
          <p:nvPr/>
        </p:nvSpPr>
        <p:spPr>
          <a:xfrm>
            <a:off x="127000" y="1660392"/>
            <a:ext cx="5349909" cy="2069926"/>
          </a:xfrm>
          <a:prstGeom prst="rect">
            <a:avLst/>
          </a:prstGeom>
        </p:spPr>
        <p:txBody>
          <a:bodyPr wrap="square">
            <a:spAutoFit/>
          </a:bodyPr>
          <a:lstStyle/>
          <a:p>
            <a:r>
              <a:rPr lang="en-GB" sz="1836"/>
              <a:t>An Azure subscription provides you:</a:t>
            </a:r>
          </a:p>
          <a:p>
            <a:pPr marL="342900" indent="-342900">
              <a:buFont typeface="Arial" panose="020B0604020202020204" pitchFamily="34" charset="0"/>
              <a:buChar char="•"/>
            </a:pPr>
            <a:r>
              <a:rPr lang="en-GB" sz="1836"/>
              <a:t>Authenticated and authorized access to Azure products and services. </a:t>
            </a:r>
          </a:p>
          <a:p>
            <a:pPr marL="342900" indent="-342900">
              <a:buFont typeface="Arial" panose="020B0604020202020204" pitchFamily="34" charset="0"/>
              <a:buChar char="•"/>
            </a:pPr>
            <a:r>
              <a:rPr lang="en-GB" sz="1836"/>
              <a:t>A logical unit that links to an Azure account.</a:t>
            </a:r>
          </a:p>
          <a:p>
            <a:endParaRPr lang="en-GB" sz="1836"/>
          </a:p>
          <a:p>
            <a:r>
              <a:rPr lang="en-GB" sz="1836"/>
              <a:t>Azure offers free and paid subscription options to suit different needs and requirements. </a:t>
            </a:r>
          </a:p>
        </p:txBody>
      </p:sp>
      <p:sp>
        <p:nvSpPr>
          <p:cNvPr id="13" name="Rectangle 12">
            <a:extLst>
              <a:ext uri="{FF2B5EF4-FFF2-40B4-BE49-F238E27FC236}">
                <a16:creationId xmlns:a16="http://schemas.microsoft.com/office/drawing/2014/main" id="{6A508E87-74EF-4061-9AB1-C7BCC3278CCA}"/>
              </a:ext>
            </a:extLst>
          </p:cNvPr>
          <p:cNvSpPr/>
          <p:nvPr/>
        </p:nvSpPr>
        <p:spPr>
          <a:xfrm>
            <a:off x="5887242" y="1742618"/>
            <a:ext cx="5856590" cy="2687407"/>
          </a:xfrm>
          <a:prstGeom prst="rect">
            <a:avLst/>
          </a:prstGeom>
        </p:spPr>
        <p:txBody>
          <a:bodyPr wrap="square">
            <a:spAutoFit/>
          </a:bodyPr>
          <a:lstStyle/>
          <a:p>
            <a:r>
              <a:rPr lang="en-GB" sz="1836"/>
              <a:t>You can use Azure subscriptions to define boundaries around Azure products, services, and resources. This includes:  </a:t>
            </a:r>
          </a:p>
          <a:p>
            <a:endParaRPr lang="en-GB" sz="1836"/>
          </a:p>
          <a:p>
            <a:pPr marL="291436" indent="-291436">
              <a:buFont typeface="Arial" panose="020B0604020202020204" pitchFamily="34" charset="0"/>
              <a:buChar char="•"/>
            </a:pPr>
            <a:r>
              <a:rPr lang="en-GB" sz="1836"/>
              <a:t>Billing boundary which determines how an Azure account is billed for using Azure. </a:t>
            </a:r>
          </a:p>
          <a:p>
            <a:pPr marL="291436" indent="-291436">
              <a:buFont typeface="Arial" panose="020B0604020202020204" pitchFamily="34" charset="0"/>
              <a:buChar char="•"/>
            </a:pPr>
            <a:endParaRPr lang="en-GB" sz="1836"/>
          </a:p>
          <a:p>
            <a:pPr marL="291436" indent="-291436">
              <a:buFont typeface="Arial" panose="020B0604020202020204" pitchFamily="34" charset="0"/>
              <a:buChar char="•"/>
            </a:pPr>
            <a:r>
              <a:rPr lang="en-GB" sz="1836"/>
              <a:t>Access control boundary which applies access management policies at the subscription level.</a:t>
            </a:r>
          </a:p>
        </p:txBody>
      </p:sp>
      <p:pic>
        <p:nvPicPr>
          <p:cNvPr id="5" name="Picture 4">
            <a:extLst>
              <a:ext uri="{FF2B5EF4-FFF2-40B4-BE49-F238E27FC236}">
                <a16:creationId xmlns:a16="http://schemas.microsoft.com/office/drawing/2014/main" id="{D734A516-62BA-1D96-B40E-DECCC8FADA05}"/>
              </a:ext>
            </a:extLst>
          </p:cNvPr>
          <p:cNvPicPr>
            <a:picLocks noChangeAspect="1"/>
          </p:cNvPicPr>
          <p:nvPr/>
        </p:nvPicPr>
        <p:blipFill>
          <a:blip r:embed="rId3"/>
          <a:stretch>
            <a:fillRect/>
          </a:stretch>
        </p:blipFill>
        <p:spPr>
          <a:xfrm>
            <a:off x="4548178" y="4521200"/>
            <a:ext cx="7761297" cy="2473326"/>
          </a:xfrm>
          <a:prstGeom prst="rect">
            <a:avLst/>
          </a:prstGeom>
        </p:spPr>
      </p:pic>
      <p:sp>
        <p:nvSpPr>
          <p:cNvPr id="7" name="TextBox 6">
            <a:extLst>
              <a:ext uri="{FF2B5EF4-FFF2-40B4-BE49-F238E27FC236}">
                <a16:creationId xmlns:a16="http://schemas.microsoft.com/office/drawing/2014/main" id="{E5A7481D-9492-03FB-5AC5-E1784BA34AC7}"/>
              </a:ext>
            </a:extLst>
          </p:cNvPr>
          <p:cNvSpPr txBox="1"/>
          <p:nvPr/>
        </p:nvSpPr>
        <p:spPr>
          <a:xfrm>
            <a:off x="127000" y="4059535"/>
            <a:ext cx="4277360" cy="1477328"/>
          </a:xfrm>
          <a:prstGeom prst="rect">
            <a:avLst/>
          </a:prstGeom>
          <a:noFill/>
        </p:spPr>
        <p:txBody>
          <a:bodyPr wrap="square">
            <a:spAutoFit/>
          </a:bodyPr>
          <a:lstStyle/>
          <a:p>
            <a:r>
              <a:rPr lang="en-GB" sz="1800"/>
              <a:t>An account can have one subscription or multiple subscriptions that have different billing models, and to which you apply different access-management policies.</a:t>
            </a:r>
          </a:p>
        </p:txBody>
      </p:sp>
    </p:spTree>
    <p:extLst>
      <p:ext uri="{BB962C8B-B14F-4D97-AF65-F5344CB8AC3E}">
        <p14:creationId xmlns:p14="http://schemas.microsoft.com/office/powerpoint/2010/main" val="26031463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FCA868-0CAB-4C6F-89C3-F9D3A9159BBF}"/>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DA06E4E7-FA83-4026-BAAD-8E9B41BE1E55}"/>
              </a:ext>
            </a:extLst>
          </p:cNvPr>
          <p:cNvSpPr txBox="1">
            <a:spLocks/>
          </p:cNvSpPr>
          <p:nvPr/>
        </p:nvSpPr>
        <p:spPr>
          <a:xfrm>
            <a:off x="258411" y="432396"/>
            <a:ext cx="6433148"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Azure Subscriptions</a:t>
            </a:r>
          </a:p>
        </p:txBody>
      </p:sp>
      <p:sp>
        <p:nvSpPr>
          <p:cNvPr id="2" name="Rectangle 1">
            <a:extLst>
              <a:ext uri="{FF2B5EF4-FFF2-40B4-BE49-F238E27FC236}">
                <a16:creationId xmlns:a16="http://schemas.microsoft.com/office/drawing/2014/main" id="{F190EF1B-5443-7129-238A-7DABAB91CD94}"/>
              </a:ext>
            </a:extLst>
          </p:cNvPr>
          <p:cNvSpPr/>
          <p:nvPr/>
        </p:nvSpPr>
        <p:spPr>
          <a:xfrm>
            <a:off x="726907" y="2827949"/>
            <a:ext cx="5017663" cy="3170099"/>
          </a:xfrm>
          <a:prstGeom prst="rect">
            <a:avLst/>
          </a:prstGeom>
        </p:spPr>
        <p:txBody>
          <a:bodyPr wrap="square" lIns="91440" tIns="45720" rIns="91440" bIns="45720" anchor="t">
            <a:spAutoFit/>
          </a:bodyPr>
          <a:lstStyle/>
          <a:p>
            <a:pPr algn="ctr"/>
            <a:r>
              <a:rPr lang="en-GB" sz="4000" b="1">
                <a:cs typeface="Segoe UI"/>
              </a:rPr>
              <a:t>HANDS ON LAB</a:t>
            </a:r>
            <a:endParaRPr lang="en-US" sz="4000">
              <a:cs typeface="Segoe UI"/>
            </a:endParaRPr>
          </a:p>
          <a:p>
            <a:pPr algn="ctr"/>
            <a:endParaRPr lang="en-GB" sz="4000" b="1">
              <a:cs typeface="Segoe UI"/>
            </a:endParaRPr>
          </a:p>
          <a:p>
            <a:pPr algn="ctr"/>
            <a:r>
              <a:rPr lang="en-GB" sz="4000" b="1">
                <a:cs typeface="Segoe UI"/>
              </a:rPr>
              <a:t>Azure Subscription</a:t>
            </a:r>
          </a:p>
          <a:p>
            <a:pPr algn="ctr"/>
            <a:endParaRPr lang="en-GB" sz="4000" b="1">
              <a:cs typeface="Segoe UI"/>
            </a:endParaRPr>
          </a:p>
          <a:p>
            <a:pPr algn="ctr"/>
            <a:endParaRPr lang="en-GB" sz="4000" b="1">
              <a:cs typeface="Segoe UI"/>
            </a:endParaRPr>
          </a:p>
        </p:txBody>
      </p:sp>
      <p:pic>
        <p:nvPicPr>
          <p:cNvPr id="3" name="Picture 2" descr="Organize your Azure resources effectively - Cloud Adoption Framework |  Microsoft Learn">
            <a:extLst>
              <a:ext uri="{FF2B5EF4-FFF2-40B4-BE49-F238E27FC236}">
                <a16:creationId xmlns:a16="http://schemas.microsoft.com/office/drawing/2014/main" id="{C0AE10EB-1363-2821-87B7-D5A4E4FD1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9606" y="2377440"/>
            <a:ext cx="5557809" cy="3606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5773D1B-003B-86FA-A4E9-B7861995E331}"/>
              </a:ext>
            </a:extLst>
          </p:cNvPr>
          <p:cNvSpPr/>
          <p:nvPr/>
        </p:nvSpPr>
        <p:spPr bwMode="auto">
          <a:xfrm>
            <a:off x="7711440" y="3281680"/>
            <a:ext cx="4724154" cy="822960"/>
          </a:xfrm>
          <a:prstGeom prst="roundRect">
            <a:avLst/>
          </a:prstGeom>
          <a:noFill/>
          <a:ln w="539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29406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Resource Groups</a:t>
            </a:r>
          </a:p>
        </p:txBody>
      </p:sp>
      <p:sp>
        <p:nvSpPr>
          <p:cNvPr id="12" name="Rectangle 11">
            <a:extLst>
              <a:ext uri="{FF2B5EF4-FFF2-40B4-BE49-F238E27FC236}">
                <a16:creationId xmlns:a16="http://schemas.microsoft.com/office/drawing/2014/main" id="{EABC16A2-19C6-433B-9521-59E22E99D423}"/>
              </a:ext>
            </a:extLst>
          </p:cNvPr>
          <p:cNvSpPr/>
          <p:nvPr/>
        </p:nvSpPr>
        <p:spPr>
          <a:xfrm>
            <a:off x="726907" y="2827949"/>
            <a:ext cx="5947620" cy="2111133"/>
          </a:xfrm>
          <a:prstGeom prst="rect">
            <a:avLst/>
          </a:prstGeom>
        </p:spPr>
        <p:txBody>
          <a:bodyPr wrap="square">
            <a:spAutoFit/>
          </a:bodyPr>
          <a:lstStyle/>
          <a:p>
            <a:r>
              <a:rPr lang="en-GB" sz="1836" dirty="0"/>
              <a:t>A resource group is a unit of management, like a container that allows you to aggregate and manage all resources required for an application to run within a single manageable unit</a:t>
            </a:r>
          </a:p>
          <a:p>
            <a:endParaRPr lang="en-GB" sz="1836" dirty="0"/>
          </a:p>
          <a:p>
            <a:r>
              <a:rPr lang="en-GB" sz="1836" dirty="0"/>
              <a:t>Resource groups allow you to control costs, set automation and set policy against resources</a:t>
            </a:r>
          </a:p>
        </p:txBody>
      </p:sp>
      <p:pic>
        <p:nvPicPr>
          <p:cNvPr id="459778" name="Picture 2" descr="Organize your Azure resources effectively - Cloud Adoption Framework |  Microsoft Learn">
            <a:extLst>
              <a:ext uri="{FF2B5EF4-FFF2-40B4-BE49-F238E27FC236}">
                <a16:creationId xmlns:a16="http://schemas.microsoft.com/office/drawing/2014/main" id="{9E2C2ACC-6B0B-5CB9-1C94-758CE3770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526" y="2377440"/>
            <a:ext cx="5557809" cy="3606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FEE0CA05-CAE6-3DBC-A80F-D76FDB5EA39F}"/>
              </a:ext>
            </a:extLst>
          </p:cNvPr>
          <p:cNvSpPr/>
          <p:nvPr/>
        </p:nvSpPr>
        <p:spPr bwMode="auto">
          <a:xfrm>
            <a:off x="6771640" y="4033520"/>
            <a:ext cx="5663954" cy="1102360"/>
          </a:xfrm>
          <a:prstGeom prst="roundRect">
            <a:avLst/>
          </a:prstGeom>
          <a:noFill/>
          <a:ln w="539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80580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60C4A8-7A48-425B-A840-88728961E56A}"/>
              </a:ext>
            </a:extLst>
          </p:cNvPr>
          <p:cNvSpPr/>
          <p:nvPr/>
        </p:nvSpPr>
        <p:spPr bwMode="auto">
          <a:xfrm>
            <a:off x="883" y="-1"/>
            <a:ext cx="12434711" cy="1456065"/>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8411" y="432396"/>
            <a:ext cx="4640142" cy="69876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72" b="1" spc="-51">
                <a:ln w="3175">
                  <a:noFill/>
                </a:ln>
                <a:solidFill>
                  <a:schemeClr val="bg1"/>
                </a:solidFill>
                <a:latin typeface="+mj-lt"/>
                <a:cs typeface="Segoe UI" pitchFamily="34" charset="0"/>
              </a:rPr>
              <a:t>Resource Groups</a:t>
            </a:r>
          </a:p>
        </p:txBody>
      </p:sp>
      <p:sp>
        <p:nvSpPr>
          <p:cNvPr id="12" name="Rectangle 11">
            <a:extLst>
              <a:ext uri="{FF2B5EF4-FFF2-40B4-BE49-F238E27FC236}">
                <a16:creationId xmlns:a16="http://schemas.microsoft.com/office/drawing/2014/main" id="{EABC16A2-19C6-433B-9521-59E22E99D423}"/>
              </a:ext>
            </a:extLst>
          </p:cNvPr>
          <p:cNvSpPr/>
          <p:nvPr/>
        </p:nvSpPr>
        <p:spPr>
          <a:xfrm>
            <a:off x="726907" y="2827949"/>
            <a:ext cx="5450373" cy="3600986"/>
          </a:xfrm>
          <a:prstGeom prst="rect">
            <a:avLst/>
          </a:prstGeom>
        </p:spPr>
        <p:txBody>
          <a:bodyPr wrap="square" lIns="91440" tIns="45720" rIns="91440" bIns="45720" anchor="t">
            <a:spAutoFit/>
          </a:bodyPr>
          <a:lstStyle/>
          <a:p>
            <a:pPr algn="ctr"/>
            <a:r>
              <a:rPr lang="en-GB" sz="4000" b="1">
                <a:cs typeface="Segoe UI"/>
              </a:rPr>
              <a:t>HANDS ON LAB</a:t>
            </a:r>
            <a:endParaRPr lang="en-US" sz="4000">
              <a:cs typeface="Segoe UI"/>
            </a:endParaRPr>
          </a:p>
          <a:p>
            <a:pPr algn="ctr"/>
            <a:endParaRPr lang="en-GB" sz="4000" b="1">
              <a:cs typeface="Segoe UI"/>
            </a:endParaRPr>
          </a:p>
          <a:p>
            <a:pPr algn="ctr"/>
            <a:r>
              <a:rPr lang="en-GB" sz="4000" b="1">
                <a:cs typeface="Segoe UI"/>
              </a:rPr>
              <a:t>Create A Resource Group</a:t>
            </a:r>
          </a:p>
          <a:p>
            <a:pPr algn="ctr"/>
            <a:endParaRPr lang="en-GB" sz="4000" b="1">
              <a:cs typeface="Segoe UI"/>
            </a:endParaRPr>
          </a:p>
          <a:p>
            <a:pPr algn="ctr"/>
            <a:r>
              <a:rPr lang="en-GB" sz="2800">
                <a:effectLst/>
                <a:latin typeface="Segoe UI" panose="020B0502040204020203" pitchFamily="34" charset="0"/>
                <a:hlinkClick r:id="rId3"/>
              </a:rPr>
              <a:t>Lab 1: Creating a Resource Group</a:t>
            </a:r>
            <a:endParaRPr lang="en-GB" sz="5400" b="1">
              <a:cs typeface="Segoe UI"/>
            </a:endParaRPr>
          </a:p>
        </p:txBody>
      </p:sp>
      <p:pic>
        <p:nvPicPr>
          <p:cNvPr id="2" name="Picture 2" descr="Organize your Azure resources effectively - Cloud Adoption Framework |  Microsoft Learn">
            <a:extLst>
              <a:ext uri="{FF2B5EF4-FFF2-40B4-BE49-F238E27FC236}">
                <a16:creationId xmlns:a16="http://schemas.microsoft.com/office/drawing/2014/main" id="{7C3A467C-29E3-4911-6C54-CF3EA1AFB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9606" y="2377440"/>
            <a:ext cx="5557809" cy="3606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D5D6400D-C9A6-05EB-1BC5-ECFCDFD8C098}"/>
              </a:ext>
            </a:extLst>
          </p:cNvPr>
          <p:cNvSpPr/>
          <p:nvPr/>
        </p:nvSpPr>
        <p:spPr bwMode="auto">
          <a:xfrm>
            <a:off x="6436360" y="3972560"/>
            <a:ext cx="5999234" cy="1188720"/>
          </a:xfrm>
          <a:prstGeom prst="roundRect">
            <a:avLst/>
          </a:prstGeom>
          <a:noFill/>
          <a:ln w="539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3742485"/>
      </p:ext>
    </p:extLst>
  </p:cSld>
  <p:clrMapOvr>
    <a:masterClrMapping/>
  </p:clrMapOvr>
  <p:transition>
    <p:fade/>
  </p:transition>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0.xml><?xml version="1.0" encoding="utf-8"?>
<a:theme xmlns:a="http://schemas.openxmlformats.org/drawingml/2006/main" name="1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5_Blue.potx" id="{CA0B5F3A-AF62-4C66-BFA6-344D4FF6C139}" vid="{49EF8971-2F8F-44F4-89CB-97AC0D867C82}"/>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8574c880-9457-4207-8929-5c1c8fc252c3"/>
    <ds:schemaRef ds:uri="882f43a0-76db-474b-9821-2b79a57bcf8f"/>
    <ds:schemaRef ds:uri="http://purl.org/dc/terms/"/>
    <ds:schemaRef ds:uri="http://schemas.microsoft.com/office/infopath/2007/PartnerControls"/>
    <ds:schemaRef ds:uri="http://purl.org/dc/elements/1.1/"/>
    <ds:schemaRef ds:uri="http://schemas.openxmlformats.org/package/2006/metadata/core-properties"/>
    <ds:schemaRef ds:uri="http://schemas.microsoft.com/sharepoint/v3"/>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551E444-FE6A-4A4D-8D3E-9243980D7588}">
  <ds:schemaRefs>
    <ds:schemaRef ds:uri="8574c880-9457-4207-8929-5c1c8fc252c3"/>
    <ds:schemaRef ds:uri="882f43a0-76db-474b-9821-2b79a57bcf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3065</Words>
  <Application>Microsoft Office PowerPoint</Application>
  <PresentationFormat>Custom</PresentationFormat>
  <Paragraphs>484</Paragraphs>
  <Slides>33</Slides>
  <Notes>33</Notes>
  <HiddenSlides>0</HiddenSlides>
  <MMClips>0</MMClips>
  <ScaleCrop>false</ScaleCrop>
  <HeadingPairs>
    <vt:vector size="4" baseType="variant">
      <vt:variant>
        <vt:lpstr>Theme</vt:lpstr>
      </vt:variant>
      <vt:variant>
        <vt:i4>11</vt:i4>
      </vt:variant>
      <vt:variant>
        <vt:lpstr>Slide Titles</vt:lpstr>
      </vt:variant>
      <vt:variant>
        <vt:i4>33</vt:i4>
      </vt:variant>
    </vt:vector>
  </HeadingPairs>
  <TitlesOfParts>
    <vt:vector size="44" baseType="lpstr">
      <vt:lpstr>WHITE TEMPLATE</vt:lpstr>
      <vt:lpstr>COLOR TEMPLATE</vt:lpstr>
      <vt:lpstr>4_LIGHT COLOR TEMPLATE</vt:lpstr>
      <vt:lpstr>6-30537_Envision 2016 Keynote Template</vt:lpstr>
      <vt:lpstr>3_5-50002_Ignite_Breakout_Template</vt:lpstr>
      <vt:lpstr>1_COLOR TEMPLATE</vt:lpstr>
      <vt:lpstr>1_WHITE TEMPLATE</vt:lpstr>
      <vt:lpstr>2_EBC_2017</vt:lpstr>
      <vt:lpstr>EBC_2017</vt:lpstr>
      <vt:lpstr>1_C+E Deck</vt:lpstr>
      <vt:lpstr>2_WHITE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Networking Services</vt:lpstr>
      <vt:lpstr>PowerPoint Presentation</vt:lpstr>
      <vt:lpstr>Virtual Network</vt:lpstr>
      <vt:lpstr>Subnets</vt:lpstr>
      <vt:lpstr>Network Security Groups</vt:lpstr>
      <vt:lpstr>Gateway Subnet and Virtual Network Gateways</vt:lpstr>
      <vt:lpstr>NICs and PIPs</vt:lpstr>
      <vt:lpstr>vNet Peering</vt:lpstr>
      <vt:lpstr>PowerPoint Presentation</vt:lpstr>
      <vt:lpstr>Compute (VM’s)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Disk Portfolio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Sarah Wolstencroft</cp:lastModifiedBy>
  <cp:revision>2</cp:revision>
  <dcterms:modified xsi:type="dcterms:W3CDTF">2023-10-12T10:36:54Z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richeney@microsoft.com</vt:lpwstr>
  </property>
  <property fmtid="{D5CDD505-2E9C-101B-9397-08002B2CF9AE}" pid="17" name="MSIP_Label_f42aa342-8706-4288-bd11-ebb85995028c_SetDate">
    <vt:lpwstr>2018-05-09T07:43:32.1287855Z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Manual</vt:lpwstr>
  </property>
  <property fmtid="{D5CDD505-2E9C-101B-9397-08002B2CF9AE}" pid="21" name="Sensitivity">
    <vt:lpwstr>General</vt:lpwstr>
  </property>
</Properties>
</file>